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58" r:id="rId2"/>
    <p:sldId id="259" r:id="rId3"/>
    <p:sldId id="260" r:id="rId4"/>
    <p:sldId id="261" r:id="rId5"/>
    <p:sldId id="263" r:id="rId6"/>
    <p:sldId id="266" r:id="rId7"/>
    <p:sldId id="267" r:id="rId8"/>
    <p:sldId id="268" r:id="rId9"/>
    <p:sldId id="262" r:id="rId10"/>
    <p:sldId id="264" r:id="rId11"/>
    <p:sldId id="265" r:id="rId12"/>
    <p:sldId id="269" r:id="rId13"/>
    <p:sldId id="270" r:id="rId14"/>
    <p:sldId id="271" r:id="rId15"/>
    <p:sldId id="272" r:id="rId16"/>
    <p:sldId id="274" r:id="rId17"/>
    <p:sldId id="275" r:id="rId18"/>
    <p:sldId id="276" r:id="rId19"/>
    <p:sldId id="277" r:id="rId20"/>
    <p:sldId id="278" r:id="rId21"/>
    <p:sldId id="279" r:id="rId22"/>
    <p:sldId id="280" r:id="rId23"/>
    <p:sldId id="281" r:id="rId24"/>
    <p:sldId id="282" r:id="rId25"/>
    <p:sldId id="283"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353536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3308930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59017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3575555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85988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2498137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288800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4001290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1176585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3C9CA9-B716-4135-A412-1BEB0E2868BF}" type="datetimeFigureOut">
              <a:rPr lang="ar-EG" smtClean="0"/>
              <a:t>27/01/1447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347596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3C9CA9-B716-4135-A412-1BEB0E2868BF}" type="datetimeFigureOut">
              <a:rPr lang="ar-EG" smtClean="0"/>
              <a:t>27/01/1447</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162368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3C9CA9-B716-4135-A412-1BEB0E2868BF}" type="datetimeFigureOut">
              <a:rPr lang="ar-EG" smtClean="0"/>
              <a:t>27/01/1447</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264979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3C9CA9-B716-4135-A412-1BEB0E2868BF}" type="datetimeFigureOut">
              <a:rPr lang="ar-EG" smtClean="0"/>
              <a:t>27/01/1447</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200159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3C9CA9-B716-4135-A412-1BEB0E2868BF}" type="datetimeFigureOut">
              <a:rPr lang="ar-EG" smtClean="0"/>
              <a:t>27/01/1447</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1158299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3C9CA9-B716-4135-A412-1BEB0E2868BF}" type="datetimeFigureOut">
              <a:rPr lang="ar-EG" smtClean="0"/>
              <a:t>27/01/1447</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3413006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3C9CA9-B716-4135-A412-1BEB0E2868BF}" type="datetimeFigureOut">
              <a:rPr lang="ar-EG" smtClean="0"/>
              <a:t>27/01/1447</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37922BDC-728A-41AF-80BD-590B4F2B3310}" type="slidenum">
              <a:rPr lang="ar-EG" smtClean="0"/>
              <a:t>‹#›</a:t>
            </a:fld>
            <a:endParaRPr lang="ar-EG"/>
          </a:p>
        </p:txBody>
      </p:sp>
    </p:spTree>
    <p:extLst>
      <p:ext uri="{BB962C8B-B14F-4D97-AF65-F5344CB8AC3E}">
        <p14:creationId xmlns:p14="http://schemas.microsoft.com/office/powerpoint/2010/main" val="3839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3C9CA9-B716-4135-A412-1BEB0E2868BF}" type="datetimeFigureOut">
              <a:rPr lang="ar-EG" smtClean="0"/>
              <a:t>27/01/1447</a:t>
            </a:fld>
            <a:endParaRPr lang="ar-E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7922BDC-728A-41AF-80BD-590B4F2B3310}" type="slidenum">
              <a:rPr lang="ar-EG" smtClean="0"/>
              <a:t>‹#›</a:t>
            </a:fld>
            <a:endParaRPr lang="ar-EG"/>
          </a:p>
        </p:txBody>
      </p:sp>
    </p:spTree>
    <p:extLst>
      <p:ext uri="{BB962C8B-B14F-4D97-AF65-F5344CB8AC3E}">
        <p14:creationId xmlns:p14="http://schemas.microsoft.com/office/powerpoint/2010/main" val="207365175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images2.alphacoders.com/135/thumb-1920-1355019.p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images</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Adding an image is pretty simple, to add an image, just type Image., and you will prompted with, 4 types,  we will focus on two </a:t>
            </a:r>
            <a:r>
              <a:rPr lang="en-US" dirty="0">
                <a:solidFill>
                  <a:schemeClr val="accent5"/>
                </a:solidFill>
              </a:rPr>
              <a:t>asset and network</a:t>
            </a:r>
          </a:p>
        </p:txBody>
      </p:sp>
      <p:pic>
        <p:nvPicPr>
          <p:cNvPr id="6" name="Picture 5">
            <a:extLst>
              <a:ext uri="{FF2B5EF4-FFF2-40B4-BE49-F238E27FC236}">
                <a16:creationId xmlns:a16="http://schemas.microsoft.com/office/drawing/2014/main" id="{CBA29796-8DE1-2C96-24E2-33B3A77FC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7309"/>
            <a:ext cx="7018754" cy="2090691"/>
          </a:xfrm>
          <a:prstGeom prst="rect">
            <a:avLst/>
          </a:prstGeom>
        </p:spPr>
      </p:pic>
    </p:spTree>
    <p:extLst>
      <p:ext uri="{BB962C8B-B14F-4D97-AF65-F5344CB8AC3E}">
        <p14:creationId xmlns:p14="http://schemas.microsoft.com/office/powerpoint/2010/main" val="3267969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Scrollable list</a:t>
            </a:r>
            <a:br>
              <a:rPr lang="en-US" b="1" dirty="0">
                <a:solidFill>
                  <a:schemeClr val="accent2"/>
                </a:solidFill>
              </a:rPr>
            </a:br>
            <a:r>
              <a:rPr lang="en-US" b="1" dirty="0">
                <a:solidFill>
                  <a:schemeClr val="accent2"/>
                </a:solidFill>
              </a:rPr>
              <a:t>Vertical Scrolling</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The image on the left is before wrapping</a:t>
            </a:r>
          </a:p>
          <a:p>
            <a:pPr marL="0" indent="0">
              <a:buNone/>
            </a:pPr>
            <a:r>
              <a:rPr lang="en-US" dirty="0">
                <a:solidFill>
                  <a:schemeClr val="tx1"/>
                </a:solidFill>
              </a:rPr>
              <a:t>The widget with </a:t>
            </a:r>
            <a:r>
              <a:rPr lang="en-US" dirty="0" err="1">
                <a:solidFill>
                  <a:schemeClr val="tx1"/>
                </a:solidFill>
              </a:rPr>
              <a:t>SingleChildScrollView</a:t>
            </a:r>
            <a:r>
              <a:rPr lang="en-US" dirty="0">
                <a:solidFill>
                  <a:schemeClr val="tx1"/>
                </a:solidFill>
              </a:rPr>
              <a:t> and the</a:t>
            </a:r>
          </a:p>
          <a:p>
            <a:pPr marL="0" indent="0">
              <a:buNone/>
            </a:pPr>
            <a:r>
              <a:rPr lang="en-US" dirty="0">
                <a:solidFill>
                  <a:schemeClr val="tx1"/>
                </a:solidFill>
              </a:rPr>
              <a:t>Image on the right is after </a:t>
            </a: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6C25D007-8DC6-9E98-E4AB-0F307CA12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92280"/>
            <a:ext cx="2132860" cy="4265720"/>
          </a:xfrm>
          <a:prstGeom prst="rect">
            <a:avLst/>
          </a:prstGeom>
        </p:spPr>
      </p:pic>
      <p:pic>
        <p:nvPicPr>
          <p:cNvPr id="7" name="Picture 6">
            <a:extLst>
              <a:ext uri="{FF2B5EF4-FFF2-40B4-BE49-F238E27FC236}">
                <a16:creationId xmlns:a16="http://schemas.microsoft.com/office/drawing/2014/main" id="{F30B7BF2-E2B1-3925-6FAC-E6A528A99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859" y="2592282"/>
            <a:ext cx="2132859" cy="4265718"/>
          </a:xfrm>
          <a:prstGeom prst="rect">
            <a:avLst/>
          </a:prstGeom>
        </p:spPr>
      </p:pic>
      <p:pic>
        <p:nvPicPr>
          <p:cNvPr id="9" name="Picture 8">
            <a:extLst>
              <a:ext uri="{FF2B5EF4-FFF2-40B4-BE49-F238E27FC236}">
                <a16:creationId xmlns:a16="http://schemas.microsoft.com/office/drawing/2014/main" id="{47BF7240-3E86-6B74-E4D5-F4DF9A944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718" y="3880688"/>
            <a:ext cx="3484488" cy="2977312"/>
          </a:xfrm>
          <a:prstGeom prst="rect">
            <a:avLst/>
          </a:prstGeom>
        </p:spPr>
      </p:pic>
    </p:spTree>
    <p:extLst>
      <p:ext uri="{BB962C8B-B14F-4D97-AF65-F5344CB8AC3E}">
        <p14:creationId xmlns:p14="http://schemas.microsoft.com/office/powerpoint/2010/main" val="116006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Scrollable list</a:t>
            </a:r>
            <a:br>
              <a:rPr lang="en-US" b="1" dirty="0">
                <a:solidFill>
                  <a:schemeClr val="accent2"/>
                </a:solidFill>
              </a:rPr>
            </a:br>
            <a:r>
              <a:rPr lang="en-US" b="1" dirty="0">
                <a:solidFill>
                  <a:schemeClr val="accent2"/>
                </a:solidFill>
              </a:rPr>
              <a:t>Horizontal Scrolling</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Same thing would happen if we replaced</a:t>
            </a:r>
          </a:p>
          <a:p>
            <a:pPr marL="0" indent="0">
              <a:buNone/>
            </a:pPr>
            <a:r>
              <a:rPr lang="en-US" dirty="0">
                <a:solidFill>
                  <a:schemeClr val="tx1"/>
                </a:solidFill>
              </a:rPr>
              <a:t>The Column with a Row widget, if we wrap it</a:t>
            </a:r>
          </a:p>
          <a:p>
            <a:pPr marL="0" indent="0">
              <a:buNone/>
            </a:pPr>
            <a:r>
              <a:rPr lang="en-US" dirty="0">
                <a:solidFill>
                  <a:schemeClr val="tx1"/>
                </a:solidFill>
              </a:rPr>
              <a:t>with </a:t>
            </a:r>
            <a:r>
              <a:rPr lang="en-US" dirty="0" err="1">
                <a:solidFill>
                  <a:schemeClr val="tx1"/>
                </a:solidFill>
              </a:rPr>
              <a:t>SingleChildScrollView</a:t>
            </a:r>
            <a:r>
              <a:rPr lang="en-US" dirty="0">
                <a:solidFill>
                  <a:schemeClr val="tx1"/>
                </a:solidFill>
              </a:rPr>
              <a:t>, it’s not enough we</a:t>
            </a:r>
          </a:p>
          <a:p>
            <a:pPr marL="0" indent="0">
              <a:buNone/>
            </a:pPr>
            <a:r>
              <a:rPr lang="en-US" dirty="0">
                <a:solidFill>
                  <a:schemeClr val="tx1"/>
                </a:solidFill>
              </a:rPr>
              <a:t>must tell it that the scrolling is </a:t>
            </a:r>
            <a:r>
              <a:rPr lang="en-US" dirty="0" err="1">
                <a:solidFill>
                  <a:schemeClr val="tx1"/>
                </a:solidFill>
              </a:rPr>
              <a:t>Horiziontal</a:t>
            </a:r>
            <a:endParaRPr lang="en-US" dirty="0">
              <a:solidFill>
                <a:schemeClr val="tx1"/>
              </a:solidFill>
            </a:endParaRPr>
          </a:p>
          <a:p>
            <a:pPr marL="0" indent="0">
              <a:buNone/>
            </a:pPr>
            <a:endParaRPr lang="en-US" dirty="0">
              <a:solidFill>
                <a:schemeClr val="tx1"/>
              </a:solidFill>
            </a:endParaRPr>
          </a:p>
        </p:txBody>
      </p:sp>
      <p:pic>
        <p:nvPicPr>
          <p:cNvPr id="6" name="Picture 5">
            <a:extLst>
              <a:ext uri="{FF2B5EF4-FFF2-40B4-BE49-F238E27FC236}">
                <a16:creationId xmlns:a16="http://schemas.microsoft.com/office/drawing/2014/main" id="{2093DE49-85EF-E70D-40B2-DFF07044F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92282"/>
            <a:ext cx="2132859" cy="4265718"/>
          </a:xfrm>
          <a:prstGeom prst="rect">
            <a:avLst/>
          </a:prstGeom>
        </p:spPr>
      </p:pic>
      <p:pic>
        <p:nvPicPr>
          <p:cNvPr id="12" name="Picture 11">
            <a:extLst>
              <a:ext uri="{FF2B5EF4-FFF2-40B4-BE49-F238E27FC236}">
                <a16:creationId xmlns:a16="http://schemas.microsoft.com/office/drawing/2014/main" id="{A7B5F768-48AF-F67B-CFDB-25B11E181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266" y="2592282"/>
            <a:ext cx="2132859" cy="4265718"/>
          </a:xfrm>
          <a:prstGeom prst="rect">
            <a:avLst/>
          </a:prstGeom>
        </p:spPr>
      </p:pic>
      <p:pic>
        <p:nvPicPr>
          <p:cNvPr id="14" name="Picture 13">
            <a:extLst>
              <a:ext uri="{FF2B5EF4-FFF2-40B4-BE49-F238E27FC236}">
                <a16:creationId xmlns:a16="http://schemas.microsoft.com/office/drawing/2014/main" id="{14C417AB-2AE2-53A4-6FBB-D84747584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716" y="4351733"/>
            <a:ext cx="3162670" cy="2506267"/>
          </a:xfrm>
          <a:prstGeom prst="rect">
            <a:avLst/>
          </a:prstGeom>
        </p:spPr>
      </p:pic>
    </p:spTree>
    <p:extLst>
      <p:ext uri="{BB962C8B-B14F-4D97-AF65-F5344CB8AC3E}">
        <p14:creationId xmlns:p14="http://schemas.microsoft.com/office/powerpoint/2010/main" val="875423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Spacing using Expanded</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Sometimes you may want an item or more to take the available or remaining space inside a Row or a Column, say you have a phone of 600 pixel in height, and you have two items inside a Column and you want the two of them to take half the height, you could simply give each one 300 pixel, but if we tried the same layout on another phone with 700 pixel you will be left with 100 pixel and so on, so to calculate the dimension automatically you can use the </a:t>
            </a:r>
            <a:r>
              <a:rPr lang="en-US" dirty="0">
                <a:solidFill>
                  <a:schemeClr val="accent5"/>
                </a:solidFill>
              </a:rPr>
              <a:t>Expanded</a:t>
            </a:r>
            <a:r>
              <a:rPr lang="en-US" dirty="0">
                <a:solidFill>
                  <a:schemeClr val="tx1"/>
                </a:solidFill>
              </a:rPr>
              <a:t> widget, inside or a row or a Column, if you use it inside a Column it will calculate the height, if you use it in the Row you will calculate the width </a:t>
            </a:r>
          </a:p>
          <a:p>
            <a:pPr marL="0" indent="0">
              <a:buNone/>
            </a:pPr>
            <a:r>
              <a:rPr lang="en-US" dirty="0">
                <a:solidFill>
                  <a:schemeClr val="accent5"/>
                </a:solidFill>
              </a:rPr>
              <a:t>NOTE : Expanded widget can be used inside Column and Row only</a:t>
            </a:r>
          </a:p>
          <a:p>
            <a:pPr marL="0" indent="0">
              <a:buNone/>
            </a:pPr>
            <a:endParaRPr lang="en-US" dirty="0">
              <a:solidFill>
                <a:schemeClr val="tx1"/>
              </a:solidFill>
            </a:endParaRPr>
          </a:p>
        </p:txBody>
      </p:sp>
    </p:spTree>
    <p:extLst>
      <p:ext uri="{BB962C8B-B14F-4D97-AF65-F5344CB8AC3E}">
        <p14:creationId xmlns:p14="http://schemas.microsoft.com/office/powerpoint/2010/main" val="2892343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Spacing using Expanded</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We have three boxes if 200 in width and 100 in height, before using the expanded, once we use the expanded the height</a:t>
            </a:r>
          </a:p>
          <a:p>
            <a:pPr marL="0" indent="0">
              <a:buNone/>
            </a:pPr>
            <a:r>
              <a:rPr lang="en-US" dirty="0">
                <a:solidFill>
                  <a:schemeClr val="tx1"/>
                </a:solidFill>
              </a:rPr>
              <a:t>Is overridden and all 3 become equals</a:t>
            </a:r>
          </a:p>
          <a:p>
            <a:pPr marL="0" indent="0">
              <a:buNone/>
            </a:pPr>
            <a:r>
              <a:rPr lang="en-US" dirty="0">
                <a:solidFill>
                  <a:schemeClr val="tx1"/>
                </a:solidFill>
              </a:rPr>
              <a:t>If you want to make one of</a:t>
            </a:r>
          </a:p>
          <a:p>
            <a:pPr marL="0" indent="0">
              <a:buNone/>
            </a:pPr>
            <a:r>
              <a:rPr lang="en-US" dirty="0">
                <a:solidFill>
                  <a:schemeClr val="tx1"/>
                </a:solidFill>
              </a:rPr>
              <a:t>The boxes height larger </a:t>
            </a:r>
          </a:p>
          <a:p>
            <a:pPr marL="0" indent="0">
              <a:buNone/>
            </a:pPr>
            <a:r>
              <a:rPr lang="en-US" dirty="0">
                <a:solidFill>
                  <a:schemeClr val="tx1"/>
                </a:solidFill>
              </a:rPr>
              <a:t>than the others you can </a:t>
            </a:r>
          </a:p>
          <a:p>
            <a:pPr marL="0" indent="0">
              <a:buNone/>
            </a:pPr>
            <a:r>
              <a:rPr lang="en-US" dirty="0">
                <a:solidFill>
                  <a:schemeClr val="tx1"/>
                </a:solidFill>
              </a:rPr>
              <a:t>Use the </a:t>
            </a:r>
            <a:r>
              <a:rPr lang="en-US" dirty="0">
                <a:solidFill>
                  <a:schemeClr val="accent5"/>
                </a:solidFill>
              </a:rPr>
              <a:t>flex</a:t>
            </a:r>
            <a:r>
              <a:rPr lang="en-US" dirty="0">
                <a:solidFill>
                  <a:schemeClr val="tx1"/>
                </a:solidFill>
              </a:rPr>
              <a:t> attribute inside</a:t>
            </a:r>
          </a:p>
          <a:p>
            <a:pPr marL="0" indent="0">
              <a:buNone/>
            </a:pPr>
            <a:r>
              <a:rPr lang="en-US" dirty="0">
                <a:solidFill>
                  <a:schemeClr val="tx1"/>
                </a:solidFill>
              </a:rPr>
              <a:t>Expanded</a:t>
            </a:r>
          </a:p>
          <a:p>
            <a:pPr marL="0" indent="0">
              <a:buNone/>
            </a:pPr>
            <a:r>
              <a:rPr lang="en-US" dirty="0">
                <a:solidFill>
                  <a:schemeClr val="tx1"/>
                </a:solidFill>
              </a:rPr>
              <a:t>The default is 1</a:t>
            </a:r>
          </a:p>
          <a:p>
            <a:pPr marL="0" indent="0">
              <a:buNone/>
            </a:pPr>
            <a:endParaRPr lang="en-US" dirty="0">
              <a:solidFill>
                <a:schemeClr val="tx1"/>
              </a:solidFill>
            </a:endParaRP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A8D98F6F-0DD3-29BD-381B-A2A6923C1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3098307"/>
            <a:ext cx="1879847" cy="3759693"/>
          </a:xfrm>
          <a:prstGeom prst="rect">
            <a:avLst/>
          </a:prstGeom>
        </p:spPr>
      </p:pic>
      <p:pic>
        <p:nvPicPr>
          <p:cNvPr id="7" name="Picture 6">
            <a:extLst>
              <a:ext uri="{FF2B5EF4-FFF2-40B4-BE49-F238E27FC236}">
                <a16:creationId xmlns:a16="http://schemas.microsoft.com/office/drawing/2014/main" id="{2BC2E4CC-2925-E6BA-D1AA-56C136798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47" y="3098308"/>
            <a:ext cx="1879846" cy="3759692"/>
          </a:xfrm>
          <a:prstGeom prst="rect">
            <a:avLst/>
          </a:prstGeom>
        </p:spPr>
      </p:pic>
      <p:pic>
        <p:nvPicPr>
          <p:cNvPr id="9" name="Picture 8">
            <a:extLst>
              <a:ext uri="{FF2B5EF4-FFF2-40B4-BE49-F238E27FC236}">
                <a16:creationId xmlns:a16="http://schemas.microsoft.com/office/drawing/2014/main" id="{ECC08E82-928B-096C-38B5-19F1A449A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694" y="3959441"/>
            <a:ext cx="2500284" cy="2898559"/>
          </a:xfrm>
          <a:prstGeom prst="rect">
            <a:avLst/>
          </a:prstGeom>
        </p:spPr>
      </p:pic>
    </p:spTree>
    <p:extLst>
      <p:ext uri="{BB962C8B-B14F-4D97-AF65-F5344CB8AC3E}">
        <p14:creationId xmlns:p14="http://schemas.microsoft.com/office/powerpoint/2010/main" val="1281879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Spacing using Expanded</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We simply have 3 items, the first two have a flex of 1, and the second one have a flex of 3, so the total flexes are 1 + 3 + 1 = 5</a:t>
            </a:r>
          </a:p>
          <a:p>
            <a:r>
              <a:rPr lang="en-US" dirty="0">
                <a:solidFill>
                  <a:schemeClr val="tx1"/>
                </a:solidFill>
              </a:rPr>
              <a:t>So the first and the last one takes 1 / 5 of the screen, while the</a:t>
            </a:r>
          </a:p>
          <a:p>
            <a:pPr marL="0" indent="0">
              <a:buNone/>
            </a:pPr>
            <a:r>
              <a:rPr lang="en-US" dirty="0">
                <a:solidFill>
                  <a:schemeClr val="tx1"/>
                </a:solidFill>
              </a:rPr>
              <a:t>Second one have 3 / 5 = of the screen</a:t>
            </a:r>
          </a:p>
          <a:p>
            <a:r>
              <a:rPr lang="en-US" dirty="0">
                <a:solidFill>
                  <a:schemeClr val="tx1"/>
                </a:solidFill>
              </a:rPr>
              <a:t>So you can think of the expanded as a screen</a:t>
            </a:r>
          </a:p>
          <a:p>
            <a:pPr marL="0" indent="0">
              <a:buNone/>
            </a:pPr>
            <a:r>
              <a:rPr lang="en-US" dirty="0">
                <a:solidFill>
                  <a:schemeClr val="tx1"/>
                </a:solidFill>
              </a:rPr>
              <a:t>Divider, if divided the space of the screen </a:t>
            </a:r>
          </a:p>
          <a:p>
            <a:pPr marL="0" indent="0">
              <a:buNone/>
            </a:pPr>
            <a:r>
              <a:rPr lang="en-US" dirty="0">
                <a:solidFill>
                  <a:schemeClr val="tx1"/>
                </a:solidFill>
              </a:rPr>
              <a:t>Among the three items,</a:t>
            </a:r>
          </a:p>
          <a:p>
            <a:pPr marL="0" indent="0">
              <a:buNone/>
            </a:pPr>
            <a:r>
              <a:rPr lang="en-US" dirty="0">
                <a:solidFill>
                  <a:schemeClr val="tx1"/>
                </a:solidFill>
              </a:rPr>
              <a:t>Same thing goes when using expanded inside a row</a:t>
            </a:r>
          </a:p>
          <a:p>
            <a:pPr marL="0" indent="0">
              <a:buNone/>
            </a:pPr>
            <a:r>
              <a:rPr lang="en-US" dirty="0">
                <a:solidFill>
                  <a:schemeClr val="tx1"/>
                </a:solidFill>
              </a:rPr>
              <a:t>But it will divide the width not the height</a:t>
            </a:r>
          </a:p>
          <a:p>
            <a:pPr marL="0" indent="0">
              <a:buNone/>
            </a:pPr>
            <a:endParaRPr lang="en-US" dirty="0">
              <a:solidFill>
                <a:schemeClr val="tx1"/>
              </a:solidFill>
            </a:endParaRPr>
          </a:p>
          <a:p>
            <a:pPr marL="0" indent="0">
              <a:buNone/>
            </a:pPr>
            <a:endParaRPr lang="en-US" dirty="0">
              <a:solidFill>
                <a:schemeClr val="tx1"/>
              </a:solidFill>
            </a:endParaRPr>
          </a:p>
        </p:txBody>
      </p:sp>
      <p:pic>
        <p:nvPicPr>
          <p:cNvPr id="6" name="Picture 5">
            <a:extLst>
              <a:ext uri="{FF2B5EF4-FFF2-40B4-BE49-F238E27FC236}">
                <a16:creationId xmlns:a16="http://schemas.microsoft.com/office/drawing/2014/main" id="{6949F432-47BF-8E06-73EC-9E79C21C5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336280"/>
            <a:ext cx="1766656" cy="3533311"/>
          </a:xfrm>
          <a:prstGeom prst="rect">
            <a:avLst/>
          </a:prstGeom>
        </p:spPr>
      </p:pic>
      <p:pic>
        <p:nvPicPr>
          <p:cNvPr id="10" name="Picture 9">
            <a:extLst>
              <a:ext uri="{FF2B5EF4-FFF2-40B4-BE49-F238E27FC236}">
                <a16:creationId xmlns:a16="http://schemas.microsoft.com/office/drawing/2014/main" id="{E5AE0418-BF4B-97F0-3ED6-B3EEFE298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657" y="4279338"/>
            <a:ext cx="2121763" cy="2578662"/>
          </a:xfrm>
          <a:prstGeom prst="rect">
            <a:avLst/>
          </a:prstGeom>
        </p:spPr>
      </p:pic>
    </p:spTree>
    <p:extLst>
      <p:ext uri="{BB962C8B-B14F-4D97-AF65-F5344CB8AC3E}">
        <p14:creationId xmlns:p14="http://schemas.microsoft.com/office/powerpoint/2010/main" val="682625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Spacing using Expanded</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Same thing goes for the Row, now it divides the width among the 3 items and does the same calculation</a:t>
            </a:r>
          </a:p>
          <a:p>
            <a:r>
              <a:rPr lang="en-US" dirty="0">
                <a:solidFill>
                  <a:schemeClr val="tx1"/>
                </a:solidFill>
              </a:rPr>
              <a:t>NOTE: EXPANDED CAN BE USED INSIDE COLUMN OR ROW ONLY</a:t>
            </a:r>
          </a:p>
          <a:p>
            <a:r>
              <a:rPr lang="en-US" dirty="0">
                <a:solidFill>
                  <a:schemeClr val="tx1"/>
                </a:solidFill>
              </a:rPr>
              <a:t>NOTE : YOU CAN”T USE EXPANDED INSIDE OF</a:t>
            </a:r>
          </a:p>
          <a:p>
            <a:pPr marL="0" indent="0">
              <a:buNone/>
            </a:pPr>
            <a:r>
              <a:rPr lang="en-US" dirty="0">
                <a:solidFill>
                  <a:schemeClr val="tx1"/>
                </a:solidFill>
              </a:rPr>
              <a:t>COLUMN WITH SINGELCHILDSCROLL VIEW</a:t>
            </a: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EDB8E9A5-DD85-46F6-84F4-D923FA132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44284"/>
            <a:ext cx="1606858" cy="3213716"/>
          </a:xfrm>
          <a:prstGeom prst="rect">
            <a:avLst/>
          </a:prstGeom>
        </p:spPr>
      </p:pic>
      <p:pic>
        <p:nvPicPr>
          <p:cNvPr id="8" name="Picture 7">
            <a:extLst>
              <a:ext uri="{FF2B5EF4-FFF2-40B4-BE49-F238E27FC236}">
                <a16:creationId xmlns:a16="http://schemas.microsoft.com/office/drawing/2014/main" id="{53121BD8-A7BB-8CC7-60A0-6D42E055C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858" y="4021584"/>
            <a:ext cx="2333847" cy="2836416"/>
          </a:xfrm>
          <a:prstGeom prst="rect">
            <a:avLst/>
          </a:prstGeom>
        </p:spPr>
      </p:pic>
    </p:spTree>
    <p:extLst>
      <p:ext uri="{BB962C8B-B14F-4D97-AF65-F5344CB8AC3E}">
        <p14:creationId xmlns:p14="http://schemas.microsoft.com/office/powerpoint/2010/main" val="1545675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Efficient scrolling using </a:t>
            </a:r>
            <a:r>
              <a:rPr lang="en-US" b="1" dirty="0" err="1">
                <a:solidFill>
                  <a:schemeClr val="accent2"/>
                </a:solidFill>
              </a:rPr>
              <a:t>Listview.builder</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In real world scenarios, you will be asked to display tens and hundreds of real world data coming from a server, the problem with using </a:t>
            </a:r>
            <a:r>
              <a:rPr lang="en-US" dirty="0" err="1">
                <a:solidFill>
                  <a:schemeClr val="tx1"/>
                </a:solidFill>
              </a:rPr>
              <a:t>SingleChildScroll</a:t>
            </a:r>
            <a:r>
              <a:rPr lang="en-US" dirty="0">
                <a:solidFill>
                  <a:schemeClr val="tx1"/>
                </a:solidFill>
              </a:rPr>
              <a:t> view inside a column, is that it builds all the items even if you don’t scroll to view them, to fix this issue we use the </a:t>
            </a:r>
            <a:r>
              <a:rPr lang="en-US" dirty="0" err="1">
                <a:solidFill>
                  <a:schemeClr val="tx1"/>
                </a:solidFill>
              </a:rPr>
              <a:t>ListView.builder</a:t>
            </a:r>
            <a:r>
              <a:rPr lang="en-US" dirty="0">
                <a:solidFill>
                  <a:schemeClr val="tx1"/>
                </a:solidFill>
              </a:rPr>
              <a:t> to efficiently build scrollable items.</a:t>
            </a:r>
          </a:p>
          <a:p>
            <a:r>
              <a:rPr lang="en-US" dirty="0">
                <a:solidFill>
                  <a:schemeClr val="tx1"/>
                </a:solidFill>
              </a:rPr>
              <a:t>We will assume having a list of 15 names that are coming from the backend and we will try to display them</a:t>
            </a:r>
          </a:p>
          <a:p>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304560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Efficient scrolling using </a:t>
            </a:r>
            <a:r>
              <a:rPr lang="en-US" b="1" dirty="0" err="1">
                <a:solidFill>
                  <a:schemeClr val="accent2"/>
                </a:solidFill>
              </a:rPr>
              <a:t>Listview.builder</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err="1">
                <a:solidFill>
                  <a:schemeClr val="tx1"/>
                </a:solidFill>
              </a:rPr>
              <a:t>itemCount</a:t>
            </a:r>
            <a:r>
              <a:rPr lang="en-US" dirty="0">
                <a:solidFill>
                  <a:schemeClr val="tx1"/>
                </a:solidFill>
              </a:rPr>
              <a:t> takes the an integer which is the length of the list we want to display, and the </a:t>
            </a:r>
            <a:r>
              <a:rPr lang="en-US" dirty="0" err="1">
                <a:solidFill>
                  <a:schemeClr val="tx1"/>
                </a:solidFill>
              </a:rPr>
              <a:t>itemBuilder</a:t>
            </a:r>
            <a:r>
              <a:rPr lang="en-US" dirty="0">
                <a:solidFill>
                  <a:schemeClr val="tx1"/>
                </a:solidFill>
              </a:rPr>
              <a:t> maybe stranger, but if we hover it we see that it accepts a function and returns a Widget, this function takes a </a:t>
            </a:r>
            <a:r>
              <a:rPr lang="en-US" dirty="0" err="1">
                <a:solidFill>
                  <a:schemeClr val="tx1"/>
                </a:solidFill>
              </a:rPr>
              <a:t>BuildContext</a:t>
            </a:r>
            <a:r>
              <a:rPr lang="en-US" dirty="0">
                <a:solidFill>
                  <a:schemeClr val="tx1"/>
                </a:solidFill>
              </a:rPr>
              <a:t> and an integer which refers to the index of items in the list</a:t>
            </a:r>
          </a:p>
          <a:p>
            <a:r>
              <a:rPr lang="en-US" dirty="0">
                <a:solidFill>
                  <a:schemeClr val="tx1"/>
                </a:solidFill>
              </a:rPr>
              <a:t>Context or the </a:t>
            </a:r>
            <a:r>
              <a:rPr lang="en-US" dirty="0" err="1">
                <a:solidFill>
                  <a:schemeClr val="tx1"/>
                </a:solidFill>
              </a:rPr>
              <a:t>BuildContext</a:t>
            </a:r>
            <a:r>
              <a:rPr lang="en-US" dirty="0">
                <a:solidFill>
                  <a:schemeClr val="tx1"/>
                </a:solidFill>
              </a:rPr>
              <a:t> is a little advanced topic but </a:t>
            </a:r>
          </a:p>
          <a:p>
            <a:pPr marL="0" indent="0">
              <a:buNone/>
            </a:pPr>
            <a:r>
              <a:rPr lang="en-US" dirty="0">
                <a:solidFill>
                  <a:schemeClr val="tx1"/>
                </a:solidFill>
              </a:rPr>
              <a:t>Simply think of it as a way</a:t>
            </a:r>
          </a:p>
          <a:p>
            <a:pPr marL="0" indent="0">
              <a:buNone/>
            </a:pPr>
            <a:r>
              <a:rPr lang="en-US" dirty="0">
                <a:solidFill>
                  <a:schemeClr val="tx1"/>
                </a:solidFill>
              </a:rPr>
              <a:t>Telling flutter where each</a:t>
            </a:r>
          </a:p>
          <a:p>
            <a:pPr marL="0" indent="0">
              <a:buNone/>
            </a:pPr>
            <a:r>
              <a:rPr lang="en-US" dirty="0">
                <a:solidFill>
                  <a:schemeClr val="tx1"/>
                </a:solidFill>
              </a:rPr>
              <a:t>Widget is in the widget tree</a:t>
            </a:r>
          </a:p>
          <a:p>
            <a:pPr marL="0" indent="0">
              <a:buNone/>
            </a:pPr>
            <a:r>
              <a:rPr lang="en-US" dirty="0">
                <a:solidFill>
                  <a:schemeClr val="tx1"/>
                </a:solidFill>
              </a:rPr>
              <a:t>To be able to easily access</a:t>
            </a:r>
          </a:p>
          <a:p>
            <a:pPr marL="0" indent="0">
              <a:buNone/>
            </a:pPr>
            <a:r>
              <a:rPr lang="en-US" dirty="0">
                <a:solidFill>
                  <a:schemeClr val="tx1"/>
                </a:solidFill>
              </a:rPr>
              <a:t>them</a:t>
            </a:r>
          </a:p>
          <a:p>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E10D2319-7A1C-8758-24CE-4BAE1E250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48317"/>
            <a:ext cx="2263806" cy="3409683"/>
          </a:xfrm>
          <a:prstGeom prst="rect">
            <a:avLst/>
          </a:prstGeom>
        </p:spPr>
      </p:pic>
      <p:pic>
        <p:nvPicPr>
          <p:cNvPr id="7" name="Picture 6">
            <a:extLst>
              <a:ext uri="{FF2B5EF4-FFF2-40B4-BE49-F238E27FC236}">
                <a16:creationId xmlns:a16="http://schemas.microsoft.com/office/drawing/2014/main" id="{1D2BB4D6-2569-FC3C-F45D-ED2065EBB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807" y="4235992"/>
            <a:ext cx="3892673" cy="2622008"/>
          </a:xfrm>
          <a:prstGeom prst="rect">
            <a:avLst/>
          </a:prstGeom>
        </p:spPr>
      </p:pic>
    </p:spTree>
    <p:extLst>
      <p:ext uri="{BB962C8B-B14F-4D97-AF65-F5344CB8AC3E}">
        <p14:creationId xmlns:p14="http://schemas.microsoft.com/office/powerpoint/2010/main" val="3126721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Efficient scrolling using </a:t>
            </a:r>
            <a:r>
              <a:rPr lang="en-US" b="1" dirty="0" err="1">
                <a:solidFill>
                  <a:schemeClr val="accent2"/>
                </a:solidFill>
              </a:rPr>
              <a:t>Listview.builder</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If we hover over the </a:t>
            </a:r>
            <a:r>
              <a:rPr lang="en-US" dirty="0" err="1">
                <a:solidFill>
                  <a:schemeClr val="tx1"/>
                </a:solidFill>
              </a:rPr>
              <a:t>itemBuilder</a:t>
            </a:r>
            <a:r>
              <a:rPr lang="en-US" dirty="0">
                <a:solidFill>
                  <a:schemeClr val="tx1"/>
                </a:solidFill>
              </a:rPr>
              <a:t> attribute we see that it is a function that has two parameters one is the </a:t>
            </a:r>
            <a:r>
              <a:rPr lang="en-US" dirty="0" err="1">
                <a:solidFill>
                  <a:schemeClr val="tx1"/>
                </a:solidFill>
              </a:rPr>
              <a:t>BuildContext</a:t>
            </a:r>
            <a:r>
              <a:rPr lang="en-US" dirty="0">
                <a:solidFill>
                  <a:schemeClr val="tx1"/>
                </a:solidFill>
              </a:rPr>
              <a:t> and the other is an integer which refers to the index of the item in the list, so the names[index] refers to each individual item in the </a:t>
            </a:r>
            <a:r>
              <a:rPr lang="en-US" dirty="0" err="1">
                <a:solidFill>
                  <a:schemeClr val="tx1"/>
                </a:solidFill>
              </a:rPr>
              <a:t>ListView.builder</a:t>
            </a:r>
            <a:r>
              <a:rPr lang="en-US" dirty="0">
                <a:solidFill>
                  <a:schemeClr val="tx1"/>
                </a:solidFill>
              </a:rPr>
              <a:t> </a:t>
            </a:r>
          </a:p>
          <a:p>
            <a:endParaRPr lang="en-US" dirty="0">
              <a:solidFill>
                <a:schemeClr val="tx1"/>
              </a:solidFill>
            </a:endParaRP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6" name="Picture 5">
            <a:extLst>
              <a:ext uri="{FF2B5EF4-FFF2-40B4-BE49-F238E27FC236}">
                <a16:creationId xmlns:a16="http://schemas.microsoft.com/office/drawing/2014/main" id="{FCCF5472-5E01-B792-6323-F354366E9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79071"/>
            <a:ext cx="4678531" cy="1978929"/>
          </a:xfrm>
          <a:prstGeom prst="rect">
            <a:avLst/>
          </a:prstGeom>
        </p:spPr>
      </p:pic>
      <p:pic>
        <p:nvPicPr>
          <p:cNvPr id="9" name="Picture 8">
            <a:extLst>
              <a:ext uri="{FF2B5EF4-FFF2-40B4-BE49-F238E27FC236}">
                <a16:creationId xmlns:a16="http://schemas.microsoft.com/office/drawing/2014/main" id="{C26B3782-60A1-F9BE-9B1D-69F19FBAD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532" y="4107114"/>
            <a:ext cx="3169328" cy="2750885"/>
          </a:xfrm>
          <a:prstGeom prst="rect">
            <a:avLst/>
          </a:prstGeom>
        </p:spPr>
      </p:pic>
    </p:spTree>
    <p:extLst>
      <p:ext uri="{BB962C8B-B14F-4D97-AF65-F5344CB8AC3E}">
        <p14:creationId xmlns:p14="http://schemas.microsoft.com/office/powerpoint/2010/main" val="30897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Efficient scrolling using </a:t>
            </a:r>
            <a:r>
              <a:rPr lang="en-US" b="1" dirty="0" err="1">
                <a:solidFill>
                  <a:schemeClr val="accent2"/>
                </a:solidFill>
              </a:rPr>
              <a:t>Listview.builder</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This is the output of the </a:t>
            </a:r>
            <a:r>
              <a:rPr lang="en-US" dirty="0" err="1">
                <a:solidFill>
                  <a:schemeClr val="tx1"/>
                </a:solidFill>
              </a:rPr>
              <a:t>ListView.builder</a:t>
            </a:r>
            <a:r>
              <a:rPr lang="en-US" dirty="0">
                <a:solidFill>
                  <a:schemeClr val="tx1"/>
                </a:solidFill>
              </a:rPr>
              <a:t>, we see that each</a:t>
            </a:r>
          </a:p>
          <a:p>
            <a:pPr marL="0" indent="0">
              <a:buNone/>
            </a:pPr>
            <a:r>
              <a:rPr lang="en-US" dirty="0">
                <a:solidFill>
                  <a:schemeClr val="tx1"/>
                </a:solidFill>
              </a:rPr>
              <a:t>Individual item is displayed onto the screen</a:t>
            </a:r>
          </a:p>
          <a:p>
            <a:endParaRPr lang="en-US" dirty="0">
              <a:solidFill>
                <a:schemeClr val="tx1"/>
              </a:solidFill>
            </a:endParaRP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6B3F614D-44BE-D711-F720-65E67B573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0400"/>
            <a:ext cx="2463800" cy="4927600"/>
          </a:xfrm>
          <a:prstGeom prst="rect">
            <a:avLst/>
          </a:prstGeom>
        </p:spPr>
      </p:pic>
    </p:spTree>
    <p:extLst>
      <p:ext uri="{BB962C8B-B14F-4D97-AF65-F5344CB8AC3E}">
        <p14:creationId xmlns:p14="http://schemas.microsoft.com/office/powerpoint/2010/main" val="852705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Image.network</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Image network just takes a valid URL, and then the image is displayed</a:t>
            </a:r>
          </a:p>
          <a:p>
            <a:pPr marL="0" indent="0">
              <a:buNone/>
            </a:pPr>
            <a:r>
              <a:rPr lang="en-US" u="sng" dirty="0">
                <a:solidFill>
                  <a:srgbClr val="0070C0"/>
                </a:solidFill>
                <a:hlinkClick r:id="rId2">
                  <a:extLst>
                    <a:ext uri="{A12FA001-AC4F-418D-AE19-62706E023703}">
                      <ahyp:hlinkClr xmlns:ahyp="http://schemas.microsoft.com/office/drawing/2018/hyperlinkcolor" val="tx"/>
                    </a:ext>
                  </a:extLst>
                </a:hlinkClick>
              </a:rPr>
              <a:t>https://images2.alphacoders.com/135/thumb-1920-1355019.png</a:t>
            </a:r>
            <a:endParaRPr lang="en-US" u="sng" dirty="0">
              <a:solidFill>
                <a:srgbClr val="0070C0"/>
              </a:solidFill>
            </a:endParaRPr>
          </a:p>
          <a:p>
            <a:pPr marL="0" indent="0">
              <a:buNone/>
            </a:pPr>
            <a:r>
              <a:rPr lang="en-US" dirty="0">
                <a:solidFill>
                  <a:schemeClr val="tx1"/>
                </a:solidFill>
              </a:rPr>
              <a:t>Just copy this URL between the ()</a:t>
            </a:r>
          </a:p>
        </p:txBody>
      </p:sp>
      <p:pic>
        <p:nvPicPr>
          <p:cNvPr id="8" name="Picture 7">
            <a:extLst>
              <a:ext uri="{FF2B5EF4-FFF2-40B4-BE49-F238E27FC236}">
                <a16:creationId xmlns:a16="http://schemas.microsoft.com/office/drawing/2014/main" id="{171CD8CF-0569-2B45-68B5-245E076A9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63301"/>
            <a:ext cx="6169981" cy="2294699"/>
          </a:xfrm>
          <a:prstGeom prst="rect">
            <a:avLst/>
          </a:prstGeom>
        </p:spPr>
      </p:pic>
    </p:spTree>
    <p:extLst>
      <p:ext uri="{BB962C8B-B14F-4D97-AF65-F5344CB8AC3E}">
        <p14:creationId xmlns:p14="http://schemas.microsoft.com/office/powerpoint/2010/main" val="288266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ListView</a:t>
            </a:r>
            <a:r>
              <a:rPr lang="en-US" b="1" dirty="0">
                <a:solidFill>
                  <a:schemeClr val="accent2"/>
                </a:solidFill>
              </a:rPr>
              <a:t> inside a Column</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Let’s display a text above the list of names, saying these are my friends, for that we will need a Column with two items, the first being the hardcoded text, and the second one being the dynamic list we but if</a:t>
            </a:r>
          </a:p>
          <a:p>
            <a:pPr marL="0" indent="0">
              <a:buNone/>
            </a:pPr>
            <a:r>
              <a:rPr lang="en-US" dirty="0">
                <a:solidFill>
                  <a:schemeClr val="tx1"/>
                </a:solidFill>
              </a:rPr>
              <a:t>We go back to the emulator, we see that only the red text </a:t>
            </a:r>
          </a:p>
          <a:p>
            <a:pPr marL="0" indent="0">
              <a:buNone/>
            </a:pPr>
            <a:r>
              <a:rPr lang="en-US" dirty="0">
                <a:solidFill>
                  <a:schemeClr val="tx1"/>
                </a:solidFill>
              </a:rPr>
              <a:t>appears onto the screen and the console throws</a:t>
            </a:r>
          </a:p>
          <a:p>
            <a:pPr marL="0" indent="0">
              <a:buNone/>
            </a:pPr>
            <a:r>
              <a:rPr lang="en-US" dirty="0">
                <a:solidFill>
                  <a:schemeClr val="tx1"/>
                </a:solidFill>
              </a:rPr>
              <a:t>an error saying </a:t>
            </a:r>
            <a:r>
              <a:rPr lang="en-US" dirty="0">
                <a:solidFill>
                  <a:schemeClr val="accent5"/>
                </a:solidFill>
              </a:rPr>
              <a:t>Vertical viewport was given</a:t>
            </a:r>
          </a:p>
          <a:p>
            <a:pPr marL="0" indent="0">
              <a:buNone/>
            </a:pPr>
            <a:r>
              <a:rPr lang="en-US" dirty="0">
                <a:solidFill>
                  <a:schemeClr val="accent5"/>
                </a:solidFill>
              </a:rPr>
              <a:t>unbounded height</a:t>
            </a: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6" name="Picture 5">
            <a:extLst>
              <a:ext uri="{FF2B5EF4-FFF2-40B4-BE49-F238E27FC236}">
                <a16:creationId xmlns:a16="http://schemas.microsoft.com/office/drawing/2014/main" id="{0A909EB8-D9D5-A51F-349A-6F5D2803D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52683"/>
            <a:ext cx="2796466" cy="3705317"/>
          </a:xfrm>
          <a:prstGeom prst="rect">
            <a:avLst/>
          </a:prstGeom>
        </p:spPr>
      </p:pic>
      <p:pic>
        <p:nvPicPr>
          <p:cNvPr id="8" name="Picture 7">
            <a:extLst>
              <a:ext uri="{FF2B5EF4-FFF2-40B4-BE49-F238E27FC236}">
                <a16:creationId xmlns:a16="http://schemas.microsoft.com/office/drawing/2014/main" id="{E4F38C63-59B6-2756-AA8F-4187268B4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451" y="3932808"/>
            <a:ext cx="1462596" cy="2925192"/>
          </a:xfrm>
          <a:prstGeom prst="rect">
            <a:avLst/>
          </a:prstGeom>
        </p:spPr>
      </p:pic>
    </p:spTree>
    <p:extLst>
      <p:ext uri="{BB962C8B-B14F-4D97-AF65-F5344CB8AC3E}">
        <p14:creationId xmlns:p14="http://schemas.microsoft.com/office/powerpoint/2010/main" val="278473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ListView</a:t>
            </a:r>
            <a:r>
              <a:rPr lang="en-US" b="1" dirty="0">
                <a:solidFill>
                  <a:schemeClr val="accent2"/>
                </a:solidFill>
              </a:rPr>
              <a:t> inside a Column</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The reason is how the Column and the </a:t>
            </a:r>
            <a:r>
              <a:rPr lang="en-US" dirty="0" err="1">
                <a:solidFill>
                  <a:schemeClr val="tx1"/>
                </a:solidFill>
              </a:rPr>
              <a:t>ListView</a:t>
            </a:r>
            <a:r>
              <a:rPr lang="en-US" dirty="0">
                <a:solidFill>
                  <a:schemeClr val="tx1"/>
                </a:solidFill>
              </a:rPr>
              <a:t> behaves, Column typically give infinite height to its children so it </a:t>
            </a:r>
            <a:r>
              <a:rPr lang="en-US" dirty="0" err="1">
                <a:solidFill>
                  <a:schemeClr val="tx1"/>
                </a:solidFill>
              </a:rPr>
              <a:t>dosen’t</a:t>
            </a:r>
            <a:r>
              <a:rPr lang="en-US" dirty="0">
                <a:solidFill>
                  <a:schemeClr val="tx1"/>
                </a:solidFill>
              </a:rPr>
              <a:t> constrain its children while the </a:t>
            </a:r>
            <a:r>
              <a:rPr lang="en-US" dirty="0" err="1">
                <a:solidFill>
                  <a:schemeClr val="tx1"/>
                </a:solidFill>
              </a:rPr>
              <a:t>ListView</a:t>
            </a:r>
            <a:r>
              <a:rPr lang="en-US" dirty="0">
                <a:solidFill>
                  <a:schemeClr val="tx1"/>
                </a:solidFill>
              </a:rPr>
              <a:t> needs to know how much space it needs to display, but since it’s inside a Column it isn’t constrained, that is why we are seeing that our height is unbounded, so by simply giving a fixed height for the </a:t>
            </a:r>
            <a:r>
              <a:rPr lang="en-US" dirty="0" err="1">
                <a:solidFill>
                  <a:schemeClr val="tx1"/>
                </a:solidFill>
              </a:rPr>
              <a:t>ListView</a:t>
            </a:r>
            <a:r>
              <a:rPr lang="en-US" dirty="0">
                <a:solidFill>
                  <a:schemeClr val="tx1"/>
                </a:solidFill>
              </a:rPr>
              <a:t> we fix this error, but the out put as you will see in the next slide is</a:t>
            </a:r>
          </a:p>
          <a:p>
            <a:pPr marL="0" indent="0">
              <a:buNone/>
            </a:pPr>
            <a:r>
              <a:rPr lang="en-US" dirty="0">
                <a:solidFill>
                  <a:schemeClr val="tx1"/>
                </a:solidFill>
              </a:rPr>
              <a:t>Not very desirable, se we can wrap it with the Expanded </a:t>
            </a:r>
          </a:p>
          <a:p>
            <a:pPr marL="0" indent="0">
              <a:buNone/>
            </a:pPr>
            <a:r>
              <a:rPr lang="en-US" dirty="0">
                <a:solidFill>
                  <a:schemeClr val="tx1"/>
                </a:solidFill>
              </a:rPr>
              <a:t>to give it the remaining height of the screen</a:t>
            </a:r>
            <a:endParaRPr lang="en-US" dirty="0">
              <a:solidFill>
                <a:schemeClr val="accent5"/>
              </a:solidFill>
            </a:endParaRP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679BD2D4-7CE1-9635-3369-C66564185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28117"/>
            <a:ext cx="2809394" cy="2729883"/>
          </a:xfrm>
          <a:prstGeom prst="rect">
            <a:avLst/>
          </a:prstGeom>
        </p:spPr>
      </p:pic>
    </p:spTree>
    <p:extLst>
      <p:ext uri="{BB962C8B-B14F-4D97-AF65-F5344CB8AC3E}">
        <p14:creationId xmlns:p14="http://schemas.microsoft.com/office/powerpoint/2010/main" val="3393661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ListView</a:t>
            </a:r>
            <a:r>
              <a:rPr lang="en-US" b="1" dirty="0">
                <a:solidFill>
                  <a:schemeClr val="accent2"/>
                </a:solidFill>
              </a:rPr>
              <a:t> inside a Column</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We see that the both UI, one using a fixed height of 300 on the right, the other using the Expanded widget to take the </a:t>
            </a:r>
          </a:p>
          <a:p>
            <a:pPr marL="0" indent="0">
              <a:buNone/>
            </a:pPr>
            <a:r>
              <a:rPr lang="en-US" dirty="0">
                <a:solidFill>
                  <a:schemeClr val="tx1"/>
                </a:solidFill>
              </a:rPr>
              <a:t>Full height of the screen</a:t>
            </a: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6" name="Picture 5">
            <a:extLst>
              <a:ext uri="{FF2B5EF4-FFF2-40B4-BE49-F238E27FC236}">
                <a16:creationId xmlns:a16="http://schemas.microsoft.com/office/drawing/2014/main" id="{675ECE4C-E179-6879-A315-1499DF3EE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38508"/>
            <a:ext cx="1959746" cy="3919492"/>
          </a:xfrm>
          <a:prstGeom prst="rect">
            <a:avLst/>
          </a:prstGeom>
        </p:spPr>
      </p:pic>
      <p:pic>
        <p:nvPicPr>
          <p:cNvPr id="8" name="Picture 7">
            <a:extLst>
              <a:ext uri="{FF2B5EF4-FFF2-40B4-BE49-F238E27FC236}">
                <a16:creationId xmlns:a16="http://schemas.microsoft.com/office/drawing/2014/main" id="{4308CEA7-D871-124A-3498-265F0C56B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892" y="2938508"/>
            <a:ext cx="1959746" cy="3919491"/>
          </a:xfrm>
          <a:prstGeom prst="rect">
            <a:avLst/>
          </a:prstGeom>
        </p:spPr>
      </p:pic>
      <p:pic>
        <p:nvPicPr>
          <p:cNvPr id="12" name="Picture 11">
            <a:extLst>
              <a:ext uri="{FF2B5EF4-FFF2-40B4-BE49-F238E27FC236}">
                <a16:creationId xmlns:a16="http://schemas.microsoft.com/office/drawing/2014/main" id="{A73ABB77-2D5F-E8D2-5B58-C7D389624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1638" y="3973953"/>
            <a:ext cx="2944269" cy="2884046"/>
          </a:xfrm>
          <a:prstGeom prst="rect">
            <a:avLst/>
          </a:prstGeom>
        </p:spPr>
      </p:pic>
    </p:spTree>
    <p:extLst>
      <p:ext uri="{BB962C8B-B14F-4D97-AF65-F5344CB8AC3E}">
        <p14:creationId xmlns:p14="http://schemas.microsoft.com/office/powerpoint/2010/main" val="3582397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GridView</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Sometimes we may want to display items</a:t>
            </a:r>
          </a:p>
          <a:p>
            <a:pPr marL="0" indent="0">
              <a:buNone/>
            </a:pPr>
            <a:r>
              <a:rPr lang="en-US" dirty="0">
                <a:solidFill>
                  <a:schemeClr val="tx1"/>
                </a:solidFill>
              </a:rPr>
              <a:t>As a grid, meaning displaying items as a </a:t>
            </a:r>
          </a:p>
          <a:p>
            <a:pPr marL="0" indent="0">
              <a:buNone/>
            </a:pPr>
            <a:r>
              <a:rPr lang="en-US" dirty="0">
                <a:solidFill>
                  <a:schemeClr val="tx1"/>
                </a:solidFill>
              </a:rPr>
              <a:t>2-way column or 3-way column or even more</a:t>
            </a:r>
          </a:p>
          <a:p>
            <a:r>
              <a:rPr lang="en-US" dirty="0">
                <a:solidFill>
                  <a:schemeClr val="tx1"/>
                </a:solidFill>
              </a:rPr>
              <a:t>To just simulate real world apps, we will</a:t>
            </a:r>
          </a:p>
          <a:p>
            <a:pPr marL="0" indent="0">
              <a:buNone/>
            </a:pPr>
            <a:r>
              <a:rPr lang="en-US" dirty="0">
                <a:solidFill>
                  <a:schemeClr val="tx1"/>
                </a:solidFill>
              </a:rPr>
              <a:t>Create a friend class that has two attributes</a:t>
            </a:r>
          </a:p>
          <a:p>
            <a:pPr marL="0" indent="0">
              <a:buNone/>
            </a:pPr>
            <a:r>
              <a:rPr lang="en-US" dirty="0">
                <a:solidFill>
                  <a:schemeClr val="tx1"/>
                </a:solidFill>
              </a:rPr>
              <a:t>As the image shows, then we will create a </a:t>
            </a:r>
          </a:p>
          <a:p>
            <a:pPr marL="0" indent="0">
              <a:buNone/>
            </a:pPr>
            <a:r>
              <a:rPr lang="en-US" dirty="0">
                <a:solidFill>
                  <a:schemeClr val="tx1"/>
                </a:solidFill>
              </a:rPr>
              <a:t>Static function that returns a List and we will</a:t>
            </a:r>
          </a:p>
          <a:p>
            <a:pPr marL="0" indent="0">
              <a:buNone/>
            </a:pPr>
            <a:r>
              <a:rPr lang="en-US" dirty="0">
                <a:solidFill>
                  <a:schemeClr val="tx1"/>
                </a:solidFill>
              </a:rPr>
              <a:t>Just fixate a dummy image for now</a:t>
            </a: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EBD64AAC-D21C-92A4-389F-62DED8361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8295"/>
            <a:ext cx="4516326" cy="4629706"/>
          </a:xfrm>
          <a:prstGeom prst="rect">
            <a:avLst/>
          </a:prstGeom>
        </p:spPr>
      </p:pic>
    </p:spTree>
    <p:extLst>
      <p:ext uri="{BB962C8B-B14F-4D97-AF65-F5344CB8AC3E}">
        <p14:creationId xmlns:p14="http://schemas.microsoft.com/office/powerpoint/2010/main" val="1515010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GridView</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normAutofit lnSpcReduction="10000"/>
          </a:bodyPr>
          <a:lstStyle/>
          <a:p>
            <a:pPr marL="0" indent="0">
              <a:buNone/>
            </a:pPr>
            <a:endParaRPr lang="en-US" dirty="0"/>
          </a:p>
          <a:p>
            <a:r>
              <a:rPr lang="en-US" dirty="0">
                <a:solidFill>
                  <a:schemeClr val="tx1"/>
                </a:solidFill>
              </a:rPr>
              <a:t>In the UI we will display the Grid using </a:t>
            </a:r>
            <a:r>
              <a:rPr lang="en-US" dirty="0" err="1">
                <a:solidFill>
                  <a:schemeClr val="tx1"/>
                </a:solidFill>
              </a:rPr>
              <a:t>GridView.builder</a:t>
            </a:r>
            <a:r>
              <a:rPr lang="en-US" dirty="0">
                <a:solidFill>
                  <a:schemeClr val="tx1"/>
                </a:solidFill>
              </a:rPr>
              <a:t>, which has the same attributes as the </a:t>
            </a:r>
            <a:r>
              <a:rPr lang="en-US" dirty="0" err="1">
                <a:solidFill>
                  <a:schemeClr val="tx1"/>
                </a:solidFill>
              </a:rPr>
              <a:t>ListView.builder</a:t>
            </a:r>
            <a:r>
              <a:rPr lang="en-US" dirty="0">
                <a:solidFill>
                  <a:schemeClr val="tx1"/>
                </a:solidFill>
              </a:rPr>
              <a:t> except it has one very important attribute called the </a:t>
            </a:r>
            <a:r>
              <a:rPr lang="en-US" dirty="0" err="1">
                <a:solidFill>
                  <a:schemeClr val="tx1"/>
                </a:solidFill>
              </a:rPr>
              <a:t>gridDelegate</a:t>
            </a:r>
            <a:r>
              <a:rPr lang="en-US" dirty="0">
                <a:solidFill>
                  <a:schemeClr val="tx1"/>
                </a:solidFill>
              </a:rPr>
              <a:t>, which takes very long class called,</a:t>
            </a:r>
            <a:r>
              <a:rPr lang="en-US" b="0" dirty="0">
                <a:solidFill>
                  <a:srgbClr val="E5C07B"/>
                </a:solidFill>
                <a:effectLst/>
                <a:latin typeface="Consolas" panose="020B0609020204030204" pitchFamily="49" charset="0"/>
              </a:rPr>
              <a:t> </a:t>
            </a:r>
            <a:r>
              <a:rPr lang="en-US" b="0" dirty="0" err="1">
                <a:solidFill>
                  <a:schemeClr val="accent5"/>
                </a:solidFill>
                <a:effectLst/>
                <a:latin typeface="Consolas" panose="020B0609020204030204" pitchFamily="49" charset="0"/>
              </a:rPr>
              <a:t>SliverGridDelegateWithFixedCrossAxisCount</a:t>
            </a:r>
            <a:r>
              <a:rPr lang="en-US" b="0" dirty="0">
                <a:solidFill>
                  <a:schemeClr val="accent5"/>
                </a:solidFill>
                <a:effectLst/>
                <a:latin typeface="Consolas" panose="020B0609020204030204" pitchFamily="49" charset="0"/>
              </a:rPr>
              <a:t> </a:t>
            </a:r>
            <a:r>
              <a:rPr lang="en-US" b="0" dirty="0">
                <a:solidFill>
                  <a:schemeClr val="tx1"/>
                </a:solidFill>
                <a:effectLst/>
                <a:latin typeface="Consolas" panose="020B0609020204030204" pitchFamily="49" charset="0"/>
              </a:rPr>
              <a:t>just like the image</a:t>
            </a:r>
          </a:p>
          <a:p>
            <a:r>
              <a:rPr lang="en-US" dirty="0">
                <a:solidFill>
                  <a:schemeClr val="tx1"/>
                </a:solidFill>
              </a:rPr>
              <a:t> the most important one being the </a:t>
            </a:r>
            <a:r>
              <a:rPr lang="en-US" dirty="0" err="1">
                <a:solidFill>
                  <a:schemeClr val="tx1"/>
                </a:solidFill>
              </a:rPr>
              <a:t>crossAxisCount</a:t>
            </a:r>
            <a:r>
              <a:rPr lang="en-US" dirty="0">
                <a:solidFill>
                  <a:schemeClr val="tx1"/>
                </a:solidFill>
              </a:rPr>
              <a:t> which refers to how many columns you </a:t>
            </a:r>
            <a:r>
              <a:rPr lang="en-US" dirty="0" err="1">
                <a:solidFill>
                  <a:schemeClr val="tx1"/>
                </a:solidFill>
              </a:rPr>
              <a:t>wanna</a:t>
            </a:r>
            <a:r>
              <a:rPr lang="en-US" dirty="0">
                <a:solidFill>
                  <a:schemeClr val="tx1"/>
                </a:solidFill>
              </a:rPr>
              <a:t> have in the grid, the second is the others are for the spacing between each items both</a:t>
            </a:r>
          </a:p>
          <a:p>
            <a:pPr marL="0" indent="0">
              <a:buNone/>
            </a:pPr>
            <a:r>
              <a:rPr lang="en-US" dirty="0">
                <a:solidFill>
                  <a:schemeClr val="tx1"/>
                </a:solidFill>
              </a:rPr>
              <a:t>Vertically and horizontally, the fourth</a:t>
            </a:r>
          </a:p>
          <a:p>
            <a:pPr marL="0" indent="0">
              <a:buNone/>
            </a:pPr>
            <a:r>
              <a:rPr lang="en-US" dirty="0">
                <a:solidFill>
                  <a:schemeClr val="tx1"/>
                </a:solidFill>
              </a:rPr>
              <a:t>Is </a:t>
            </a:r>
            <a:r>
              <a:rPr lang="en-US" dirty="0" err="1">
                <a:solidFill>
                  <a:schemeClr val="tx1"/>
                </a:solidFill>
              </a:rPr>
              <a:t>childAspectRatio</a:t>
            </a:r>
            <a:r>
              <a:rPr lang="en-US" dirty="0">
                <a:solidFill>
                  <a:schemeClr val="tx1"/>
                </a:solidFill>
              </a:rPr>
              <a:t>, which is responsible</a:t>
            </a:r>
          </a:p>
          <a:p>
            <a:pPr marL="0" indent="0">
              <a:buNone/>
            </a:pPr>
            <a:r>
              <a:rPr lang="en-US" dirty="0">
                <a:solidFill>
                  <a:schemeClr val="tx1"/>
                </a:solidFill>
              </a:rPr>
              <a:t>For the dimensions of the child in terms</a:t>
            </a:r>
          </a:p>
          <a:p>
            <a:pPr marL="0" indent="0">
              <a:buNone/>
            </a:pPr>
            <a:r>
              <a:rPr lang="en-US" dirty="0">
                <a:solidFill>
                  <a:schemeClr val="tx1"/>
                </a:solidFill>
              </a:rPr>
              <a:t>Of width / height, if we give it a 2 this</a:t>
            </a:r>
          </a:p>
          <a:p>
            <a:pPr marL="0" indent="0">
              <a:buNone/>
            </a:pPr>
            <a:r>
              <a:rPr lang="en-US" dirty="0">
                <a:solidFill>
                  <a:schemeClr val="tx1"/>
                </a:solidFill>
              </a:rPr>
              <a:t>Means that the width is two times the</a:t>
            </a:r>
          </a:p>
          <a:p>
            <a:pPr marL="0" indent="0">
              <a:buNone/>
            </a:pPr>
            <a:r>
              <a:rPr lang="en-US" dirty="0">
                <a:solidFill>
                  <a:schemeClr val="tx1"/>
                </a:solidFill>
              </a:rPr>
              <a:t>Height of the child element </a:t>
            </a:r>
          </a:p>
          <a:p>
            <a:pPr marL="0" indent="0">
              <a:buNone/>
            </a:pPr>
            <a:endParaRPr lang="en-US" dirty="0">
              <a:solidFill>
                <a:schemeClr val="tx1"/>
              </a:solidFill>
            </a:endParaRP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6" name="Picture 5">
            <a:extLst>
              <a:ext uri="{FF2B5EF4-FFF2-40B4-BE49-F238E27FC236}">
                <a16:creationId xmlns:a16="http://schemas.microsoft.com/office/drawing/2014/main" id="{405DB208-56B4-7FB6-CF29-A0312C5AE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33640"/>
            <a:ext cx="4962616" cy="2424360"/>
          </a:xfrm>
          <a:prstGeom prst="rect">
            <a:avLst/>
          </a:prstGeom>
        </p:spPr>
      </p:pic>
    </p:spTree>
    <p:extLst>
      <p:ext uri="{BB962C8B-B14F-4D97-AF65-F5344CB8AC3E}">
        <p14:creationId xmlns:p14="http://schemas.microsoft.com/office/powerpoint/2010/main" val="647440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GridView</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normAutofit/>
          </a:bodyPr>
          <a:lstStyle/>
          <a:p>
            <a:pPr marL="0" indent="0">
              <a:buNone/>
            </a:pPr>
            <a:endParaRPr lang="en-US" dirty="0"/>
          </a:p>
          <a:p>
            <a:r>
              <a:rPr lang="en-US" dirty="0">
                <a:solidFill>
                  <a:schemeClr val="tx1"/>
                </a:solidFill>
              </a:rPr>
              <a:t>Ok the UI maybe a little complex, don’t worry I will provide</a:t>
            </a:r>
          </a:p>
          <a:p>
            <a:pPr marL="0" indent="0">
              <a:buNone/>
            </a:pPr>
            <a:r>
              <a:rPr lang="en-US" dirty="0">
                <a:solidFill>
                  <a:schemeClr val="tx1"/>
                </a:solidFill>
              </a:rPr>
              <a:t>You with the code, but please try to read it and experiment </a:t>
            </a:r>
          </a:p>
          <a:p>
            <a:pPr marL="0" indent="0">
              <a:buNone/>
            </a:pPr>
            <a:r>
              <a:rPr lang="en-US" dirty="0">
                <a:solidFill>
                  <a:schemeClr val="tx1"/>
                </a:solidFill>
              </a:rPr>
              <a:t>With different values, ask yourself why did I use the expanded</a:t>
            </a:r>
          </a:p>
          <a:p>
            <a:pPr marL="0" indent="0">
              <a:buNone/>
            </a:pPr>
            <a:r>
              <a:rPr lang="en-US" dirty="0">
                <a:solidFill>
                  <a:schemeClr val="tx1"/>
                </a:solidFill>
              </a:rPr>
              <a:t>For the network image and not a fixed height and so on</a:t>
            </a:r>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6E3405CB-F50D-82D0-DA29-D583F8313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2470"/>
            <a:ext cx="2647765" cy="5295530"/>
          </a:xfrm>
          <a:prstGeom prst="rect">
            <a:avLst/>
          </a:prstGeom>
        </p:spPr>
      </p:pic>
    </p:spTree>
    <p:extLst>
      <p:ext uri="{BB962C8B-B14F-4D97-AF65-F5344CB8AC3E}">
        <p14:creationId xmlns:p14="http://schemas.microsoft.com/office/powerpoint/2010/main" val="748839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normAutofit/>
          </a:bodyPr>
          <a:lstStyle/>
          <a:p>
            <a:pPr marL="0" indent="0">
              <a:buNone/>
            </a:pPr>
            <a:endParaRPr lang="en-US" dirty="0"/>
          </a:p>
          <a:p>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6" name="Picture 5">
            <a:extLst>
              <a:ext uri="{FF2B5EF4-FFF2-40B4-BE49-F238E27FC236}">
                <a16:creationId xmlns:a16="http://schemas.microsoft.com/office/drawing/2014/main" id="{577E7E1E-2BE8-A505-70BC-887768F86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506"/>
            <a:ext cx="6542843" cy="6839440"/>
          </a:xfrm>
          <a:prstGeom prst="rect">
            <a:avLst/>
          </a:prstGeom>
        </p:spPr>
      </p:pic>
    </p:spTree>
    <p:extLst>
      <p:ext uri="{BB962C8B-B14F-4D97-AF65-F5344CB8AC3E}">
        <p14:creationId xmlns:p14="http://schemas.microsoft.com/office/powerpoint/2010/main" val="3410765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Image.network</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Image network just takes a valid URL, and then the image is displayed</a:t>
            </a:r>
          </a:p>
          <a:p>
            <a:pPr marL="0" indent="0">
              <a:buNone/>
            </a:pPr>
            <a:r>
              <a:rPr lang="en-US" dirty="0">
                <a:solidFill>
                  <a:schemeClr val="tx1"/>
                </a:solidFill>
              </a:rPr>
              <a:t>You can also give it width and height, but most importantly, you</a:t>
            </a:r>
          </a:p>
          <a:p>
            <a:pPr marL="0" indent="0">
              <a:buNone/>
            </a:pPr>
            <a:r>
              <a:rPr lang="en-US" dirty="0">
                <a:solidFill>
                  <a:schemeClr val="tx1"/>
                </a:solidFill>
              </a:rPr>
              <a:t>Can give it a fit, which takes , the default being </a:t>
            </a:r>
            <a:r>
              <a:rPr lang="en-US" dirty="0" err="1">
                <a:solidFill>
                  <a:schemeClr val="tx1"/>
                </a:solidFill>
              </a:rPr>
              <a:t>BoxFit.contain</a:t>
            </a:r>
            <a:endParaRPr lang="en-US" dirty="0">
              <a:solidFill>
                <a:schemeClr val="tx1"/>
              </a:solidFill>
            </a:endParaRPr>
          </a:p>
          <a:p>
            <a:pPr marL="0" indent="0">
              <a:buNone/>
            </a:pPr>
            <a:endParaRPr lang="en-US" dirty="0">
              <a:solidFill>
                <a:schemeClr val="tx1"/>
              </a:solidFill>
            </a:endParaRPr>
          </a:p>
          <a:p>
            <a:r>
              <a:rPr lang="en-US" dirty="0">
                <a:solidFill>
                  <a:schemeClr val="tx1"/>
                </a:solidFill>
              </a:rPr>
              <a:t>Sometimes you may set width and height that are not appropriate</a:t>
            </a:r>
          </a:p>
          <a:p>
            <a:pPr marL="0" indent="0">
              <a:buNone/>
            </a:pPr>
            <a:r>
              <a:rPr lang="en-US" dirty="0">
                <a:solidFill>
                  <a:schemeClr val="tx1"/>
                </a:solidFill>
              </a:rPr>
              <a:t>For the image, or </a:t>
            </a:r>
            <a:r>
              <a:rPr lang="en-US" dirty="0" err="1">
                <a:solidFill>
                  <a:schemeClr val="tx1"/>
                </a:solidFill>
              </a:rPr>
              <a:t>dosen’t</a:t>
            </a:r>
            <a:r>
              <a:rPr lang="en-US" dirty="0">
                <a:solidFill>
                  <a:schemeClr val="tx1"/>
                </a:solidFill>
              </a:rPr>
              <a:t> go along with it’s aspect ratio, so the image</a:t>
            </a:r>
          </a:p>
          <a:p>
            <a:pPr marL="0" indent="0">
              <a:buNone/>
            </a:pPr>
            <a:r>
              <a:rPr lang="en-US" dirty="0">
                <a:solidFill>
                  <a:schemeClr val="tx1"/>
                </a:solidFill>
              </a:rPr>
              <a:t>May look stretch, in this case you use </a:t>
            </a:r>
            <a:r>
              <a:rPr lang="en-US" dirty="0" err="1">
                <a:solidFill>
                  <a:srgbClr val="FF0000"/>
                </a:solidFill>
              </a:rPr>
              <a:t>BoxFit.cover</a:t>
            </a:r>
            <a:endParaRPr lang="en-US" dirty="0">
              <a:solidFill>
                <a:srgbClr val="FF0000"/>
              </a:solidFill>
            </a:endParaRPr>
          </a:p>
        </p:txBody>
      </p:sp>
      <p:pic>
        <p:nvPicPr>
          <p:cNvPr id="5" name="Picture 4">
            <a:extLst>
              <a:ext uri="{FF2B5EF4-FFF2-40B4-BE49-F238E27FC236}">
                <a16:creationId xmlns:a16="http://schemas.microsoft.com/office/drawing/2014/main" id="{3AA44A17-4F9C-CE04-E954-61436E6E7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8560"/>
            <a:ext cx="1979720" cy="3959440"/>
          </a:xfrm>
          <a:prstGeom prst="rect">
            <a:avLst/>
          </a:prstGeom>
        </p:spPr>
      </p:pic>
    </p:spTree>
    <p:extLst>
      <p:ext uri="{BB962C8B-B14F-4D97-AF65-F5344CB8AC3E}">
        <p14:creationId xmlns:p14="http://schemas.microsoft.com/office/powerpoint/2010/main" val="403394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Image.network</a:t>
            </a:r>
            <a:br>
              <a:rPr lang="en-US" b="1" dirty="0">
                <a:solidFill>
                  <a:schemeClr val="accent2"/>
                </a:solidFill>
              </a:rPr>
            </a:br>
            <a:r>
              <a:rPr lang="en-US" b="1" dirty="0" err="1">
                <a:solidFill>
                  <a:schemeClr val="accent2"/>
                </a:solidFill>
              </a:rPr>
              <a:t>BoxFit.cover</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The image is cropped, but you can see the image is not </a:t>
            </a:r>
          </a:p>
          <a:p>
            <a:pPr marL="0" indent="0">
              <a:buNone/>
            </a:pPr>
            <a:r>
              <a:rPr lang="en-US" dirty="0">
                <a:solidFill>
                  <a:schemeClr val="tx1"/>
                </a:solidFill>
              </a:rPr>
              <a:t>stretching</a:t>
            </a:r>
          </a:p>
          <a:p>
            <a:pPr marL="0" indent="0">
              <a:buNone/>
            </a:pPr>
            <a:endParaRPr lang="en-US" dirty="0">
              <a:solidFill>
                <a:schemeClr val="tx1"/>
              </a:solidFill>
            </a:endParaRPr>
          </a:p>
        </p:txBody>
      </p:sp>
      <p:pic>
        <p:nvPicPr>
          <p:cNvPr id="6" name="Picture 5">
            <a:extLst>
              <a:ext uri="{FF2B5EF4-FFF2-40B4-BE49-F238E27FC236}">
                <a16:creationId xmlns:a16="http://schemas.microsoft.com/office/drawing/2014/main" id="{BAFAD395-37E4-9383-C027-8C8C50808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9" y="1086390"/>
            <a:ext cx="2900779" cy="5801557"/>
          </a:xfrm>
          <a:prstGeom prst="rect">
            <a:avLst/>
          </a:prstGeom>
        </p:spPr>
      </p:pic>
      <p:pic>
        <p:nvPicPr>
          <p:cNvPr id="7" name="Picture 6">
            <a:extLst>
              <a:ext uri="{FF2B5EF4-FFF2-40B4-BE49-F238E27FC236}">
                <a16:creationId xmlns:a16="http://schemas.microsoft.com/office/drawing/2014/main" id="{19F892BB-35FA-5CCE-9E08-E1BE947E9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998" y="4606018"/>
            <a:ext cx="5069150" cy="2331183"/>
          </a:xfrm>
          <a:prstGeom prst="rect">
            <a:avLst/>
          </a:prstGeom>
        </p:spPr>
      </p:pic>
    </p:spTree>
    <p:extLst>
      <p:ext uri="{BB962C8B-B14F-4D97-AF65-F5344CB8AC3E}">
        <p14:creationId xmlns:p14="http://schemas.microsoft.com/office/powerpoint/2010/main" val="2973913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Image.network</a:t>
            </a:r>
            <a:br>
              <a:rPr lang="en-US" b="1" dirty="0">
                <a:solidFill>
                  <a:schemeClr val="accent2"/>
                </a:solidFill>
              </a:rPr>
            </a:br>
            <a:r>
              <a:rPr lang="en-US" b="1" dirty="0" err="1">
                <a:solidFill>
                  <a:schemeClr val="accent2"/>
                </a:solidFill>
              </a:rPr>
              <a:t>BoxFit.fill</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The whole image is displayed, but the image is somewhat</a:t>
            </a:r>
          </a:p>
          <a:p>
            <a:pPr marL="0" indent="0">
              <a:buNone/>
            </a:pPr>
            <a:r>
              <a:rPr lang="en-US" dirty="0">
                <a:solidFill>
                  <a:schemeClr val="tx1"/>
                </a:solidFill>
              </a:rPr>
              <a:t>Stretchy, this is because the aspect ratio is not correct</a:t>
            </a:r>
          </a:p>
          <a:p>
            <a:pPr marL="0" indent="0">
              <a:buNone/>
            </a:pPr>
            <a:r>
              <a:rPr lang="en-US" dirty="0">
                <a:solidFill>
                  <a:schemeClr val="tx1"/>
                </a:solidFill>
              </a:rPr>
              <a:t>So it’s better most of the times to set one dimension and</a:t>
            </a:r>
          </a:p>
          <a:p>
            <a:pPr marL="0" indent="0">
              <a:buNone/>
            </a:pPr>
            <a:r>
              <a:rPr lang="en-US" dirty="0">
                <a:solidFill>
                  <a:schemeClr val="tx1"/>
                </a:solidFill>
              </a:rPr>
              <a:t>Leave the other one with no value, this let’s the Flutter </a:t>
            </a:r>
          </a:p>
          <a:p>
            <a:pPr marL="0" indent="0">
              <a:buNone/>
            </a:pPr>
            <a:r>
              <a:rPr lang="en-US" dirty="0">
                <a:solidFill>
                  <a:schemeClr val="tx1"/>
                </a:solidFill>
              </a:rPr>
              <a:t>Determine the appropriate aspect ratio for the image</a:t>
            </a:r>
          </a:p>
          <a:p>
            <a:r>
              <a:rPr lang="en-US" dirty="0">
                <a:solidFill>
                  <a:srgbClr val="FF0000"/>
                </a:solidFill>
              </a:rPr>
              <a:t>There is of course a lot of attributes in the image widget</a:t>
            </a:r>
          </a:p>
          <a:p>
            <a:pPr marL="0" indent="0">
              <a:buNone/>
            </a:pPr>
            <a:r>
              <a:rPr lang="en-US" dirty="0">
                <a:solidFill>
                  <a:srgbClr val="FF0000"/>
                </a:solidFill>
              </a:rPr>
              <a:t>Feel free to experiment with them but these are the </a:t>
            </a:r>
          </a:p>
          <a:p>
            <a:pPr marL="0" indent="0">
              <a:buNone/>
            </a:pPr>
            <a:r>
              <a:rPr lang="en-US" dirty="0">
                <a:solidFill>
                  <a:srgbClr val="FF0000"/>
                </a:solidFill>
              </a:rPr>
              <a:t>Important ones</a:t>
            </a:r>
            <a:r>
              <a:rPr lang="en-US" dirty="0">
                <a:solidFill>
                  <a:schemeClr val="tx1"/>
                </a:solidFill>
              </a:rPr>
              <a:t> </a:t>
            </a:r>
          </a:p>
          <a:p>
            <a:pPr marL="0" indent="0">
              <a:buNone/>
            </a:pPr>
            <a:endParaRPr lang="en-US" dirty="0">
              <a:solidFill>
                <a:schemeClr val="tx1"/>
              </a:solidFill>
            </a:endParaRPr>
          </a:p>
          <a:p>
            <a:pPr marL="0" indent="0">
              <a:buNone/>
            </a:pPr>
            <a:endParaRPr lang="en-US" dirty="0">
              <a:solidFill>
                <a:schemeClr val="tx1"/>
              </a:solidFill>
            </a:endParaRPr>
          </a:p>
        </p:txBody>
      </p:sp>
      <p:pic>
        <p:nvPicPr>
          <p:cNvPr id="4" name="Picture 3">
            <a:extLst>
              <a:ext uri="{FF2B5EF4-FFF2-40B4-BE49-F238E27FC236}">
                <a16:creationId xmlns:a16="http://schemas.microsoft.com/office/drawing/2014/main" id="{EC69F8AE-A0D0-AF9B-C06C-D045D1A1F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1" y="1198484"/>
            <a:ext cx="2829758" cy="5659515"/>
          </a:xfrm>
          <a:prstGeom prst="rect">
            <a:avLst/>
          </a:prstGeom>
        </p:spPr>
      </p:pic>
    </p:spTree>
    <p:extLst>
      <p:ext uri="{BB962C8B-B14F-4D97-AF65-F5344CB8AC3E}">
        <p14:creationId xmlns:p14="http://schemas.microsoft.com/office/powerpoint/2010/main" val="313509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Image.asset</a:t>
            </a:r>
            <a:br>
              <a:rPr lang="en-US" b="1" dirty="0">
                <a:solidFill>
                  <a:schemeClr val="accent2"/>
                </a:solidFill>
              </a:rPr>
            </a:b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The next way to add an image is through assets, first we will</a:t>
            </a:r>
          </a:p>
          <a:p>
            <a:pPr marL="0" indent="0">
              <a:buNone/>
            </a:pPr>
            <a:r>
              <a:rPr lang="en-US" dirty="0">
                <a:solidFill>
                  <a:schemeClr val="tx1"/>
                </a:solidFill>
              </a:rPr>
              <a:t>Create an assets folder, inside we will make another folder with</a:t>
            </a:r>
          </a:p>
          <a:p>
            <a:pPr marL="0" indent="0">
              <a:buNone/>
            </a:pPr>
            <a:r>
              <a:rPr lang="en-US" dirty="0">
                <a:solidFill>
                  <a:schemeClr val="tx1"/>
                </a:solidFill>
              </a:rPr>
              <a:t>The name images and then copy any image inside it, in our case</a:t>
            </a:r>
          </a:p>
          <a:p>
            <a:pPr marL="0" indent="0">
              <a:buNone/>
            </a:pPr>
            <a:r>
              <a:rPr lang="en-US" dirty="0">
                <a:solidFill>
                  <a:schemeClr val="tx1"/>
                </a:solidFill>
              </a:rPr>
              <a:t>We have an image named </a:t>
            </a:r>
            <a:r>
              <a:rPr lang="en-US" dirty="0">
                <a:solidFill>
                  <a:srgbClr val="FF0000"/>
                </a:solidFill>
              </a:rPr>
              <a:t>bird.jpeg</a:t>
            </a:r>
          </a:p>
          <a:p>
            <a:pPr marL="0" indent="0">
              <a:buNone/>
            </a:pPr>
            <a:r>
              <a:rPr lang="en-US" dirty="0">
                <a:solidFill>
                  <a:schemeClr val="tx1"/>
                </a:solidFill>
              </a:rPr>
              <a:t>Next we will go the </a:t>
            </a:r>
            <a:r>
              <a:rPr lang="en-US" dirty="0" err="1">
                <a:solidFill>
                  <a:schemeClr val="accent5"/>
                </a:solidFill>
              </a:rPr>
              <a:t>pubspec.yaml</a:t>
            </a:r>
            <a:r>
              <a:rPr lang="en-US" dirty="0">
                <a:solidFill>
                  <a:schemeClr val="accent5"/>
                </a:solidFill>
              </a:rPr>
              <a:t> </a:t>
            </a:r>
            <a:r>
              <a:rPr lang="en-US" dirty="0">
                <a:solidFill>
                  <a:schemeClr val="tx1"/>
                </a:solidFill>
              </a:rPr>
              <a:t>file and add the path of the</a:t>
            </a:r>
          </a:p>
          <a:p>
            <a:pPr marL="0" indent="0">
              <a:buNone/>
            </a:pPr>
            <a:r>
              <a:rPr lang="en-US" dirty="0">
                <a:solidFill>
                  <a:schemeClr val="tx1"/>
                </a:solidFill>
              </a:rPr>
              <a:t>Folder in our assets</a:t>
            </a:r>
          </a:p>
          <a:p>
            <a:pPr marL="0" indent="0">
              <a:buNone/>
            </a:pPr>
            <a:endParaRPr lang="en-US" dirty="0">
              <a:solidFill>
                <a:schemeClr val="tx1"/>
              </a:solidFill>
            </a:endParaRPr>
          </a:p>
        </p:txBody>
      </p:sp>
      <p:pic>
        <p:nvPicPr>
          <p:cNvPr id="6" name="Picture 5">
            <a:extLst>
              <a:ext uri="{FF2B5EF4-FFF2-40B4-BE49-F238E27FC236}">
                <a16:creationId xmlns:a16="http://schemas.microsoft.com/office/drawing/2014/main" id="{5899ED28-5905-1A4B-4657-B31682538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0021"/>
            <a:ext cx="2601157" cy="5977979"/>
          </a:xfrm>
          <a:prstGeom prst="rect">
            <a:avLst/>
          </a:prstGeom>
        </p:spPr>
      </p:pic>
    </p:spTree>
    <p:extLst>
      <p:ext uri="{BB962C8B-B14F-4D97-AF65-F5344CB8AC3E}">
        <p14:creationId xmlns:p14="http://schemas.microsoft.com/office/powerpoint/2010/main" val="119235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Image.asset</a:t>
            </a:r>
            <a:br>
              <a:rPr lang="en-US" b="1" dirty="0">
                <a:solidFill>
                  <a:schemeClr val="accent2"/>
                </a:solidFill>
              </a:rPr>
            </a:b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This is the way for adding images in, just scroll down, until you find the assets and then uncomment the code, after that add the path of your assets</a:t>
            </a:r>
          </a:p>
          <a:p>
            <a:r>
              <a:rPr lang="en-US" dirty="0">
                <a:solidFill>
                  <a:schemeClr val="tx1"/>
                </a:solidFill>
              </a:rPr>
              <a:t>In 1 you add the whole folder</a:t>
            </a:r>
          </a:p>
          <a:p>
            <a:r>
              <a:rPr lang="en-US" dirty="0">
                <a:solidFill>
                  <a:schemeClr val="tx1"/>
                </a:solidFill>
              </a:rPr>
              <a:t>In 2 you add that specific image</a:t>
            </a:r>
          </a:p>
          <a:p>
            <a:r>
              <a:rPr lang="en-US" dirty="0">
                <a:solidFill>
                  <a:schemeClr val="tx1"/>
                </a:solidFill>
              </a:rPr>
              <a:t>Mostly we will deal with lots of images, so stick to number 1 of specifying whole folders </a:t>
            </a:r>
          </a:p>
          <a:p>
            <a:pPr marL="0" indent="0">
              <a:buNone/>
            </a:pPr>
            <a:endParaRPr lang="en-US" dirty="0">
              <a:solidFill>
                <a:schemeClr val="tx1"/>
              </a:solidFill>
            </a:endParaRPr>
          </a:p>
        </p:txBody>
      </p:sp>
      <p:pic>
        <p:nvPicPr>
          <p:cNvPr id="8" name="Picture 7">
            <a:extLst>
              <a:ext uri="{FF2B5EF4-FFF2-40B4-BE49-F238E27FC236}">
                <a16:creationId xmlns:a16="http://schemas.microsoft.com/office/drawing/2014/main" id="{1FD1A1F9-0AEB-B098-38EB-142D836CB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45367"/>
            <a:ext cx="5331472" cy="2312633"/>
          </a:xfrm>
          <a:prstGeom prst="rect">
            <a:avLst/>
          </a:prstGeom>
        </p:spPr>
      </p:pic>
    </p:spTree>
    <p:extLst>
      <p:ext uri="{BB962C8B-B14F-4D97-AF65-F5344CB8AC3E}">
        <p14:creationId xmlns:p14="http://schemas.microsoft.com/office/powerpoint/2010/main" val="170422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err="1">
                <a:solidFill>
                  <a:schemeClr val="accent2"/>
                </a:solidFill>
              </a:rPr>
              <a:t>Image.asset</a:t>
            </a:r>
            <a:br>
              <a:rPr lang="en-US" b="1" dirty="0">
                <a:solidFill>
                  <a:schemeClr val="accent2"/>
                </a:solidFill>
              </a:rPr>
            </a:b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We just replace network with asset and put in the path of the image to see the result, we can also give height, width and fit, so it has the</a:t>
            </a:r>
          </a:p>
          <a:p>
            <a:pPr marL="0" indent="0">
              <a:buNone/>
            </a:pPr>
            <a:r>
              <a:rPr lang="en-US" dirty="0">
                <a:solidFill>
                  <a:schemeClr val="tx1"/>
                </a:solidFill>
              </a:rPr>
              <a:t>Same attributes as the </a:t>
            </a:r>
            <a:r>
              <a:rPr lang="en-US" dirty="0" err="1">
                <a:solidFill>
                  <a:schemeClr val="tx1"/>
                </a:solidFill>
              </a:rPr>
              <a:t>Image.network</a:t>
            </a:r>
            <a:r>
              <a:rPr lang="en-US" dirty="0">
                <a:solidFill>
                  <a:schemeClr val="tx1"/>
                </a:solidFill>
              </a:rPr>
              <a:t> </a:t>
            </a: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BC2F936C-AD66-16AE-3FAE-CF2F5019C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808" y="4801709"/>
            <a:ext cx="3190123" cy="2028548"/>
          </a:xfrm>
          <a:prstGeom prst="rect">
            <a:avLst/>
          </a:prstGeom>
        </p:spPr>
      </p:pic>
      <p:pic>
        <p:nvPicPr>
          <p:cNvPr id="7" name="Picture 6">
            <a:extLst>
              <a:ext uri="{FF2B5EF4-FFF2-40B4-BE49-F238E27FC236}">
                <a16:creationId xmlns:a16="http://schemas.microsoft.com/office/drawing/2014/main" id="{F377F39A-80D0-CF35-2E62-958C0E663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82897"/>
            <a:ext cx="1909809" cy="3819617"/>
          </a:xfrm>
          <a:prstGeom prst="rect">
            <a:avLst/>
          </a:prstGeom>
        </p:spPr>
      </p:pic>
    </p:spTree>
    <p:extLst>
      <p:ext uri="{BB962C8B-B14F-4D97-AF65-F5344CB8AC3E}">
        <p14:creationId xmlns:p14="http://schemas.microsoft.com/office/powerpoint/2010/main" val="2204360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5518-F466-0B40-9CFD-86E7A61569EA}"/>
              </a:ext>
            </a:extLst>
          </p:cNvPr>
          <p:cNvSpPr>
            <a:spLocks noGrp="1"/>
          </p:cNvSpPr>
          <p:nvPr>
            <p:ph type="title"/>
          </p:nvPr>
        </p:nvSpPr>
        <p:spPr/>
        <p:txBody>
          <a:bodyPr/>
          <a:lstStyle/>
          <a:p>
            <a:pPr algn="ctr"/>
            <a:r>
              <a:rPr lang="en-US" b="1" dirty="0">
                <a:solidFill>
                  <a:schemeClr val="accent2"/>
                </a:solidFill>
              </a:rPr>
              <a:t>Scrollable list</a:t>
            </a:r>
            <a:br>
              <a:rPr lang="en-US" b="1" dirty="0">
                <a:solidFill>
                  <a:schemeClr val="accent2"/>
                </a:solidFill>
              </a:rPr>
            </a:br>
            <a:r>
              <a:rPr lang="en-US" b="1" dirty="0">
                <a:solidFill>
                  <a:schemeClr val="accent2"/>
                </a:solidFill>
              </a:rPr>
              <a:t>Vertical Scrolling</a:t>
            </a:r>
            <a:endParaRPr lang="ar-EG" b="1" dirty="0">
              <a:solidFill>
                <a:schemeClr val="accent2"/>
              </a:solidFill>
            </a:endParaRPr>
          </a:p>
        </p:txBody>
      </p:sp>
      <p:sp>
        <p:nvSpPr>
          <p:cNvPr id="3" name="Content Placeholder 2">
            <a:extLst>
              <a:ext uri="{FF2B5EF4-FFF2-40B4-BE49-F238E27FC236}">
                <a16:creationId xmlns:a16="http://schemas.microsoft.com/office/drawing/2014/main" id="{F44EBECC-55CE-4CC6-0C81-8EE40526F3DF}"/>
              </a:ext>
            </a:extLst>
          </p:cNvPr>
          <p:cNvSpPr>
            <a:spLocks noGrp="1"/>
          </p:cNvSpPr>
          <p:nvPr>
            <p:ph idx="1"/>
          </p:nvPr>
        </p:nvSpPr>
        <p:spPr>
          <a:xfrm>
            <a:off x="677334" y="2160589"/>
            <a:ext cx="8596668" cy="4697411"/>
          </a:xfrm>
        </p:spPr>
        <p:txBody>
          <a:bodyPr/>
          <a:lstStyle/>
          <a:p>
            <a:pPr marL="0" indent="0">
              <a:buNone/>
            </a:pPr>
            <a:endParaRPr lang="en-US" dirty="0"/>
          </a:p>
          <a:p>
            <a:r>
              <a:rPr lang="en-US" dirty="0">
                <a:solidFill>
                  <a:schemeClr val="tx1"/>
                </a:solidFill>
              </a:rPr>
              <a:t>Ok, just for demonstrations we added a lot of items in</a:t>
            </a:r>
          </a:p>
          <a:p>
            <a:pPr marL="0" indent="0">
              <a:buNone/>
            </a:pPr>
            <a:r>
              <a:rPr lang="en-US" dirty="0">
                <a:solidFill>
                  <a:schemeClr val="tx1"/>
                </a:solidFill>
              </a:rPr>
              <a:t>The Column widget, if we open the emulator we see yellow</a:t>
            </a:r>
          </a:p>
          <a:p>
            <a:pPr marL="0" indent="0">
              <a:buNone/>
            </a:pPr>
            <a:r>
              <a:rPr lang="en-US" dirty="0">
                <a:solidFill>
                  <a:schemeClr val="tx1"/>
                </a:solidFill>
              </a:rPr>
              <a:t>box, this indicates an overflow, an overflow happens when</a:t>
            </a:r>
          </a:p>
          <a:p>
            <a:pPr marL="0" indent="0">
              <a:buNone/>
            </a:pPr>
            <a:r>
              <a:rPr lang="en-US" dirty="0">
                <a:solidFill>
                  <a:schemeClr val="tx1"/>
                </a:solidFill>
              </a:rPr>
              <a:t>A child item dimensions are greater that its parents.</a:t>
            </a:r>
          </a:p>
          <a:p>
            <a:r>
              <a:rPr lang="en-US" dirty="0">
                <a:solidFill>
                  <a:schemeClr val="tx1"/>
                </a:solidFill>
              </a:rPr>
              <a:t>The second reason is the use of Column and Rows, when</a:t>
            </a:r>
          </a:p>
          <a:p>
            <a:pPr marL="0" indent="0">
              <a:buNone/>
            </a:pPr>
            <a:r>
              <a:rPr lang="en-US" dirty="0">
                <a:solidFill>
                  <a:schemeClr val="tx1"/>
                </a:solidFill>
              </a:rPr>
              <a:t>We use columns we say that we will give infinite height for</a:t>
            </a:r>
          </a:p>
          <a:p>
            <a:pPr marL="0" indent="0">
              <a:buNone/>
            </a:pPr>
            <a:r>
              <a:rPr lang="en-US" dirty="0">
                <a:solidFill>
                  <a:schemeClr val="tx1"/>
                </a:solidFill>
              </a:rPr>
              <a:t>For the column, same thing for the Rows, we say we will</a:t>
            </a:r>
          </a:p>
          <a:p>
            <a:pPr marL="0" indent="0">
              <a:buNone/>
            </a:pPr>
            <a:r>
              <a:rPr lang="en-US" dirty="0">
                <a:solidFill>
                  <a:schemeClr val="tx1"/>
                </a:solidFill>
              </a:rPr>
              <a:t>Give infinite width for that row, and if you try to scroll you</a:t>
            </a:r>
          </a:p>
          <a:p>
            <a:pPr marL="0" indent="0">
              <a:buNone/>
            </a:pPr>
            <a:r>
              <a:rPr lang="en-US" dirty="0">
                <a:solidFill>
                  <a:schemeClr val="tx1"/>
                </a:solidFill>
              </a:rPr>
              <a:t>Will not able to, that’s why you should tell Flutter explicitly</a:t>
            </a:r>
          </a:p>
          <a:p>
            <a:pPr marL="0" indent="0">
              <a:buNone/>
            </a:pPr>
            <a:r>
              <a:rPr lang="en-US" dirty="0">
                <a:solidFill>
                  <a:schemeClr val="tx1"/>
                </a:solidFill>
              </a:rPr>
              <a:t>That list is </a:t>
            </a:r>
            <a:r>
              <a:rPr lang="en-US" dirty="0" err="1">
                <a:solidFill>
                  <a:schemeClr val="tx1"/>
                </a:solidFill>
              </a:rPr>
              <a:t>scrollable,by</a:t>
            </a:r>
            <a:r>
              <a:rPr lang="en-US" dirty="0">
                <a:solidFill>
                  <a:schemeClr val="tx1"/>
                </a:solidFill>
              </a:rPr>
              <a:t> using </a:t>
            </a:r>
            <a:r>
              <a:rPr lang="en-US" dirty="0" err="1">
                <a:solidFill>
                  <a:srgbClr val="FF0000"/>
                </a:solidFill>
              </a:rPr>
              <a:t>SingleChildScrollView</a:t>
            </a:r>
            <a:endParaRPr lang="en-US" dirty="0">
              <a:solidFill>
                <a:srgbClr val="FF0000"/>
              </a:solidFill>
            </a:endParaRPr>
          </a:p>
          <a:p>
            <a:pPr marL="0" indent="0">
              <a:buNone/>
            </a:pPr>
            <a:endParaRPr lang="en-US" dirty="0">
              <a:solidFill>
                <a:schemeClr val="tx1"/>
              </a:solidFill>
            </a:endParaRPr>
          </a:p>
          <a:p>
            <a:pPr marL="0" indent="0">
              <a:buNone/>
            </a:pPr>
            <a:endParaRPr lang="en-US" dirty="0">
              <a:solidFill>
                <a:schemeClr val="tx1"/>
              </a:solidFill>
            </a:endParaRPr>
          </a:p>
        </p:txBody>
      </p:sp>
      <p:pic>
        <p:nvPicPr>
          <p:cNvPr id="10" name="Picture 9">
            <a:extLst>
              <a:ext uri="{FF2B5EF4-FFF2-40B4-BE49-F238E27FC236}">
                <a16:creationId xmlns:a16="http://schemas.microsoft.com/office/drawing/2014/main" id="{9CFC0061-71F2-B818-5C28-6229CFD32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10"/>
            <a:ext cx="2982897" cy="6858000"/>
          </a:xfrm>
          <a:prstGeom prst="rect">
            <a:avLst/>
          </a:prstGeom>
        </p:spPr>
      </p:pic>
    </p:spTree>
    <p:extLst>
      <p:ext uri="{BB962C8B-B14F-4D97-AF65-F5344CB8AC3E}">
        <p14:creationId xmlns:p14="http://schemas.microsoft.com/office/powerpoint/2010/main" val="13037952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4324</TotalTime>
  <Words>1752</Words>
  <Application>Microsoft Office PowerPoint</Application>
  <PresentationFormat>Widescreen</PresentationFormat>
  <Paragraphs>193</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Consolas</vt:lpstr>
      <vt:lpstr>Trebuchet MS</vt:lpstr>
      <vt:lpstr>Wingdings 3</vt:lpstr>
      <vt:lpstr>Facet</vt:lpstr>
      <vt:lpstr>images</vt:lpstr>
      <vt:lpstr>Image.network</vt:lpstr>
      <vt:lpstr>Image.network</vt:lpstr>
      <vt:lpstr>Image.network BoxFit.cover</vt:lpstr>
      <vt:lpstr>Image.network BoxFit.fill</vt:lpstr>
      <vt:lpstr>Image.asset </vt:lpstr>
      <vt:lpstr>Image.asset </vt:lpstr>
      <vt:lpstr>Image.asset </vt:lpstr>
      <vt:lpstr>Scrollable list Vertical Scrolling</vt:lpstr>
      <vt:lpstr>Scrollable list Vertical Scrolling</vt:lpstr>
      <vt:lpstr>Scrollable list Horizontal Scrolling</vt:lpstr>
      <vt:lpstr>Spacing using Expanded</vt:lpstr>
      <vt:lpstr>Spacing using Expanded</vt:lpstr>
      <vt:lpstr>Spacing using Expanded</vt:lpstr>
      <vt:lpstr>Spacing using Expanded</vt:lpstr>
      <vt:lpstr>Efficient scrolling using Listview.builder</vt:lpstr>
      <vt:lpstr>Efficient scrolling using Listview.builder</vt:lpstr>
      <vt:lpstr>Efficient scrolling using Listview.builder</vt:lpstr>
      <vt:lpstr>Efficient scrolling using Listview.builder</vt:lpstr>
      <vt:lpstr>ListView inside a Column</vt:lpstr>
      <vt:lpstr>ListView inside a Column</vt:lpstr>
      <vt:lpstr>ListView inside a Column</vt:lpstr>
      <vt:lpstr>GridView</vt:lpstr>
      <vt:lpstr>GridView</vt:lpstr>
      <vt:lpstr>GridView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Dart/Flutter summer training </dc:title>
  <dc:creator>ALYABANEYA</dc:creator>
  <cp:lastModifiedBy>Muhammed El-Ghazaly</cp:lastModifiedBy>
  <cp:revision>489</cp:revision>
  <dcterms:created xsi:type="dcterms:W3CDTF">2025-06-26T11:03:06Z</dcterms:created>
  <dcterms:modified xsi:type="dcterms:W3CDTF">2025-07-22T15:45:55Z</dcterms:modified>
</cp:coreProperties>
</file>